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85" r:id="rId2"/>
    <p:sldId id="286" r:id="rId3"/>
    <p:sldId id="304" r:id="rId4"/>
    <p:sldId id="259" r:id="rId5"/>
    <p:sldId id="302" r:id="rId6"/>
    <p:sldId id="288" r:id="rId7"/>
    <p:sldId id="256" r:id="rId8"/>
    <p:sldId id="289" r:id="rId9"/>
    <p:sldId id="290" r:id="rId10"/>
    <p:sldId id="291" r:id="rId11"/>
    <p:sldId id="281" r:id="rId12"/>
    <p:sldId id="280" r:id="rId13"/>
    <p:sldId id="292" r:id="rId14"/>
    <p:sldId id="293" r:id="rId15"/>
    <p:sldId id="282" r:id="rId16"/>
    <p:sldId id="295" r:id="rId17"/>
    <p:sldId id="294" r:id="rId18"/>
    <p:sldId id="283" r:id="rId19"/>
    <p:sldId id="296" r:id="rId20"/>
    <p:sldId id="297" r:id="rId21"/>
    <p:sldId id="298" r:id="rId22"/>
    <p:sldId id="299" r:id="rId23"/>
    <p:sldId id="284" r:id="rId24"/>
    <p:sldId id="303" r:id="rId25"/>
    <p:sldId id="266" r:id="rId26"/>
    <p:sldId id="301" r:id="rId27"/>
    <p:sldId id="300" r:id="rId28"/>
  </p:sldIdLst>
  <p:sldSz cx="18288000" cy="10287000"/>
  <p:notesSz cx="6858000" cy="9144000"/>
  <p:embeddedFontLst>
    <p:embeddedFont>
      <p:font typeface="Anantason" panose="020B0502040204020203" charset="-34"/>
      <p:regular r:id="rId30"/>
    </p:embeddedFon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Cambria Math" panose="02040503050406030204" pitchFamily="18" charset="0"/>
      <p:regular r:id="rId39"/>
    </p:embeddedFont>
    <p:embeddedFont>
      <p:font typeface="Canva Sans" panose="020B0604020202020204" charset="0"/>
      <p:regular r:id="rId40"/>
    </p:embeddedFont>
    <p:embeddedFont>
      <p:font typeface="Canva Sans Bold" panose="020B0604020202020204" charset="0"/>
      <p:regular r:id="rId41"/>
    </p:embeddedFont>
    <p:embeddedFont>
      <p:font typeface="Muli Regular"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8706" autoAdjust="0"/>
  </p:normalViewPr>
  <p:slideViewPr>
    <p:cSldViewPr>
      <p:cViewPr varScale="1">
        <p:scale>
          <a:sx n="59" d="100"/>
          <a:sy n="59" d="100"/>
        </p:scale>
        <p:origin x="192"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1:33.977"/>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2:39.690"/>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3:00.803"/>
    </inkml:context>
    <inkml:brush xml:id="br0">
      <inkml:brushProperty name="width" value="0.1" units="cm"/>
      <inkml:brushProperty name="height" value="0.1" units="cm"/>
      <inkml:brushProperty name="color" value="#FFFFFF"/>
    </inkml:brush>
  </inkml:definitions>
  <inkml:trace contextRef="#ctx0" brushRef="#br0">1774 807 24575,'-3'-1'0,"0"0"0,0 1 0,1-1 0,-1 1 0,0 0 0,0 0 0,0 0 0,1 0 0,-1 0 0,-5 1 0,3 0 0,-18 0 0,11 0 0,-1 0 0,0-1 0,-23-3 0,32 3 0,1-1 0,0 0 0,0 0 0,0 0 0,0 0 0,0 0 0,0-1 0,0 1 0,1-1 0,-1 0 0,0 0 0,1 0 0,-1 0 0,1 0 0,0-1 0,0 1 0,0-1 0,0 1 0,0-1 0,-1-3 0,-14-30 0,12 23 0,-1 0 0,0 0 0,-2 1 0,-12-18 0,20 29 0,-1 0 0,1 0 0,-1 0 0,0 0 0,1 0 0,-1 1 0,0-1 0,0 0 0,0 0 0,0 1 0,1-1 0,-1 0 0,0 1 0,0-1 0,0 1 0,0-1 0,-1 1 0,1 0 0,0-1 0,0 1 0,0 0 0,0 0 0,0 0 0,0 0 0,0 0 0,0 0 0,-1 0 0,1 0 0,0 0 0,0 1 0,0-1 0,0 0 0,0 1 0,0-1 0,0 0 0,0 1 0,0 0 0,0-1 0,0 1 0,0 0 0,0-1 0,0 1 0,1 0 0,-1 0 0,0 0 0,0-1 0,1 1 0,-1 0 0,1 0 0,-1 0 0,1 0 0,-1 0 0,1 0 0,-1 2 0,0 0 0,-1 1 0,1-1 0,0 1 0,0-1 0,0 1 0,0 0 0,1-1 0,0 1 0,-1 0 0,2-1 0,-1 1 0,0 0 0,0 0 0,1-1 0,0 1 0,1 3 0,2-1 0,0-1 0,0 0 0,0 1 0,1-1 0,0-1 0,0 1 0,0-1 0,0 0 0,1 0 0,0 0 0,-1-1 0,1 0 0,10 3 0,-4-1 0,0-1 0,1 0 0,0-1 0,-1 0 0,1-1 0,13 1 0,-22-3 0,12 1 0,-1-1 0,1 0 0,30-6 0,-41 5 0,0 0 0,-1-1 0,1 0 0,0 0 0,0 0 0,-1-1 0,1 1 0,-1-1 0,0 0 0,0 0 0,0-1 0,0 1 0,-1-1 0,1 0 0,4-8 0,-4 7 0,3-5 0,-1 0 0,0 0 0,6-15 0,-11 23 0,0 0 0,0 0 0,-1 0 0,1 0 0,-1 0 0,1 0 0,-1-1 0,0 1 0,0 0 0,0 0 0,-1-3 0,1 4 0,0 1 0,-1-1 0,1 0 0,0 0 0,-1 0 0,1 0 0,-1 0 0,1 1 0,-1-1 0,0 0 0,1 0 0,-1 1 0,0-1 0,0 0 0,1 1 0,-1-1 0,0 1 0,0-1 0,0 1 0,0 0 0,1-1 0,-1 1 0,0 0 0,0-1 0,-1 1 0,-1 0 0,1-1 0,0 1 0,0 0 0,0 0 0,-1 1 0,1-1 0,0 0 0,0 1 0,0-1 0,-1 1 0,1 0 0,0-1 0,0 1 0,0 0 0,0 0 0,1 1 0,-1-1 0,0 0 0,0 1 0,1-1 0,-1 1 0,0-1 0,1 1 0,0 0 0,-1 0 0,1-1 0,0 1 0,0 0 0,0 0 0,0 0 0,0 3 0,-4 5 0,1 1 0,1 0 0,0 0 0,-3 18 0,6-28 0,0-1 0,0 0 0,0 0 0,0 1 0,0-1 0,0 0 0,0 1 0,0-1 0,0 0 0,0 0 0,0 1 0,0-1 0,0 0 0,0 1 0,0-1 0,0 0 0,1 0 0,-1 1 0,0-1 0,0 0 0,0 0 0,0 1 0,1-1 0,-1 0 0,0 0 0,0 1 0,0-1 0,1 0 0,-1 0 0,0 0 0,0 0 0,1 1 0,-1-1 0,0 0 0,1 0 0,-1 0 0,0 0 0,1 0 0,15-2 0,16-11 0,-18 6 0,-1-1 0,1 0 0,-1-1 0,20-18 0,-30 25 0,0-1 0,-1 1 0,1 0 0,-1-1 0,0 0 0,0 0 0,0 1 0,0-1 0,0 0 0,0-1 0,-1 1 0,0 0 0,1 0 0,-1-1 0,-1 1 0,1 0 0,0-1 0,-1 1 0,0-1 0,1 1 0,-1-1 0,-1 1 0,1-1 0,0 1 0,-1-1 0,0 1 0,-2-7 0,3 9 0,-1-1 0,0 1 0,0 0 0,0-1 0,0 1 0,-1 0 0,1 0 0,0-1 0,0 1 0,-1 0 0,1 0 0,0 0 0,-1 1 0,1-1 0,-1 0 0,0 0 0,1 1 0,-1-1 0,1 1 0,-1 0 0,0-1 0,1 1 0,-1 0 0,0 0 0,0 0 0,1 0 0,-1 0 0,0 0 0,1 1 0,-1-1 0,0 0 0,1 1 0,-1-1 0,1 1 0,-1 0 0,1 0 0,-3 1 0,-3 1 0,0 1 0,1 0 0,-1 0 0,1 1 0,0-1 0,1 1 0,-6 6 0,-9 14 0,-31 52 0,35-50 0,-1-1 0,-24 28 0,32-43 0,6-7 0,0 0 0,0-1 0,0 1 0,-1-1 0,1 0 0,-1 0 0,0 0 0,0 0 0,-5 2 0,10-8 0,1-1 0,-1 0 0,1 0 0,0 1 0,0-1 0,0 1 0,5-7 0,15-12 0,2 0 0,0 2 0,1 0 0,1 2 0,31-17 0,-38 23 0,-16 11 0,-1-1 0,0 1 0,0-1 0,0 1 0,0-1 0,0 0 0,-1 0 0,1 0 0,0 0 0,-1 0 0,1 0 0,-1 0 0,2-4 0,-3 5 0,0 1 0,1-1 0,-1 0 0,0 1 0,0-1 0,0 1 0,0-1 0,0 0 0,0 1 0,-1-1 0,1 1 0,0-1 0,0 0 0,0 1 0,0-1 0,-1 1 0,1-1 0,0 1 0,-1-1 0,1 1 0,0-1 0,-1 0 0,-1 0 0,1 0 0,-1 0 0,1 0 0,-1 0 0,1 0 0,-1 0 0,0 1 0,1-1 0,-1 1 0,0-1 0,-2 1 0,-12-3 0,0 1 0,-1 1 0,1 1 0,-1 1 0,1 0 0,0 1 0,0 0 0,-19 6 0,-129 49 0,55-18 0,81-30 0,-30 10 0,-1-2 0,-89 13 0,122-31 0,26 1 0,0 0 0,0 0 0,1 0 0,-1 0 0,0 0 0,0-1 0,1 1 0,-1 0 0,0 0 0,0 0 0,0-1 0,1 1 0,-1 0 0,0 0 0,0-1 0,0 1 0,0 0 0,0 0 0,0-1 0,1 1 0,-1 0 0,0 0 0,0-1 0,0 1 0,0 0 0,0-1 0,0 1 0,0 0 0,0 0 0,0-1 0,0 1 0,0 0 0,0 0 0,-1-1 0,1 1 0,0 0 0,0-1 0,0 1 0,0 0 0,0 0 0,0-1 0,-1 1 0,1 0 0,0 0 0,0 0 0,0-1 0,-1 1 0,1 0 0,0 0 0,0 0 0,0 0 0,-1-1 0,1 1 0,0 0 0,-1 0 0,1 0 0,0 0 0,0 0 0,-1 0 0,1 0 0,-1 0 0,24-13 0,-1 2 0,2 0 0,0 2 0,0 0 0,45-8 0,-61 14 0,468-84 0,-261 53 0,-183 27 0,-33 7 0,1 0 0,0 0 0,0 0 0,0 0 0,0 0 0,0 0 0,0 0 0,0-1 0,0 1 0,0 0 0,0 0 0,0 0 0,0 0 0,0 0 0,0 0 0,0 0 0,0-1 0,0 1 0,0 0 0,0 0 0,0 0 0,0 0 0,0 0 0,0 0 0,0-1 0,0 1 0,0 0 0,0 0 0,0 0 0,0 0 0,0 0 0,0 0 0,0 0 0,0 0 0,0-1 0,0 1 0,0 0 0,1 0 0,-1 0 0,0 0 0,0 0 0,0 0 0,0 0 0,0 0 0,0 0 0,0 0 0,0 0 0,1 0 0,-1 0 0,0 0 0,0 0 0,0-1 0,0 1 0,0 0 0,0 0 0,1 0 0,-1 0 0,0 1 0,0-1 0,0 0 0,0 0 0,0 0 0,-16-4 0,-27 2 0,-478 54 0,396-35 0,104-14 0,-526 84 0,527-81 0,20-6 0,0 0 0,0 0 0,0 0 0,0 1 0,0-1 0,0 0 0,0 0 0,0 0 0,0 0 0,0 0 0,0 0 0,0 1 0,0-1 0,0 0 0,0 0 0,0 0 0,0 0 0,0 0 0,0 0 0,0 0 0,0 1 0,0-1 0,0 0 0,0 0 0,0 0 0,0 0 0,1 0 0,-1 0 0,0 0 0,0 0 0,0 1 0,0-1 0,0 0 0,0 0 0,0 0 0,0 0 0,0 0 0,1 0 0,-1 0 0,0 0 0,0 0 0,0 0 0,0 0 0,0 0 0,0 0 0,1 0 0,-1 0 0,0 0 0,0 0 0,0 0 0,0 0 0,0 0 0,0 0 0,0 0 0,1 0 0,-1 0 0,0 0 0,0 0 0,0 0 0,0 0 0,36 2 0,388-4 0,-172 0 0,-564 1 0,-235 3 0,544-2 0,-38 3 0,40-3 0,0 0 0,0 0 0,0 0 0,0 0 0,0 0 0,0 0 0,0 1 0,-1-1 0,1 0 0,0 1 0,0-1 0,0 1 0,0-1 0,0 1 0,0-1 0,1 1 0,-1 0 0,0 0 0,0-1 0,0 1 0,1 0 0,-1 0 0,0 0 0,1 0 0,-1 0 0,1 0 0,-1 1 0,1-1 0,0 0 0,1-1 0,-1 1 0,0 0 0,1 0 0,-1 0 0,1-1 0,-1 1 0,1 0 0,0-1 0,-1 1 0,1 0 0,0-1 0,-1 1 0,1-1 0,0 1 0,0-1 0,-1 0 0,1 1 0,0-1 0,0 0 0,0 1 0,0-1 0,-1 0 0,3 0 0,24 6 0,-26-6 0,41 5 0,0-2 0,0-2 0,1-2 0,-1-1 0,0-2 0,74-18 0,-111 20 0,0 1 0,0-1 0,-1 0 0,1 0 0,0 0 0,-1-1 0,6-4 0,-10 7 0,1-1 0,0 0 0,-1 1 0,1-1 0,-1 1 0,1-1 0,-1 0 0,1 0 0,-1 1 0,1-1 0,-1 0 0,0 0 0,1 1 0,-1-1 0,0 0 0,0 0 0,0 0 0,1 0 0,-1 1 0,0-2 0,-1 1 0,1-1 0,-1 1 0,1 0 0,-1 0 0,1-1 0,-1 1 0,0 0 0,0 0 0,1 0 0,-1 0 0,0 0 0,0 0 0,0 0 0,0 1 0,0-1 0,0 0 0,-2-1 0,-12-6 0,1 0 0,-2 1 0,1 0 0,-30-7 0,-74-13 0,76 18 0,-555-82 0,573 88 0,6 0 0,35 2 0,229 1 0,-13 1 0,259-32 0,-479 29 0,-8 1 0,-1 0 0,1 1 0,-1-1 0,1 1 0,0 0 0,-1 0 0,1 1 0,6 0 0,-10-1 0,0 1 0,0-1 0,1 0 0,-1 0 0,0 1 0,0-1 0,0 0 0,1 1 0,-1-1 0,0 0 0,0 1 0,0-1 0,0 0 0,0 1 0,0-1 0,0 1 0,0-1 0,1 0 0,-1 1 0,-1-1 0,1 0 0,0 1 0,0-1 0,0 0 0,0 1 0,0-1 0,0 1 0,0-1 0,0 0 0,-1 1 0,1-1 0,0 0 0,0 0 0,0 1 0,-1-1 0,1 0 0,0 1 0,0-1 0,-1 0 0,1 0 0,0 1 0,-1-1 0,1 0 0,0 0 0,-1 0 0,1 0 0,0 1 0,-1-1 0,-17 14 0,-44 21 0,-1-2 0,-130 47 0,161-68 0,-237 80 0,-98 39 0,359-127 0,3-2 0,-1 0 0,1 0 0,0 1 0,1-1 0,-1 1 0,0 0 0,1 1 0,-1-1 0,-3 5 0,8-8 0,0 0 0,0 0 0,0 1 0,0-1 0,-1 0 0,1 0 0,0 1 0,0-1 0,0 0 0,0 0 0,0 1 0,0-1 0,0 0 0,0 0 0,0 1 0,0-1 0,0 0 0,0 0 0,0 1 0,0-1 0,0 0 0,0 0 0,0 1 0,0-1 0,0 0 0,0 0 0,0 0 0,0 1 0,0-1 0,1 0 0,-1 0 0,0 1 0,0-1 0,0 0 0,0 0 0,1 0 0,-1 0 0,0 1 0,1-1 0,13 5 0,18-2 0,-31-3 0,88 2 0,0-4 0,0-4 0,0-3 0,-1-5 0,102-29 0,-163 36 0,-3 0 0,0 0 0,0-1 0,42-22 0,-5 10 0,-60 20 0,-1 0 0,0 0 0,0 0 0,1 0 0,-1 0 0,0 0 0,0 0 0,0-1 0,1 1 0,-1 0 0,0 0 0,0 0 0,0 0 0,0 0 0,1 0 0,-1-1 0,0 1 0,0 0 0,0 0 0,0 0 0,1 0 0,-1-1 0,0 1 0,0 0 0,0 0 0,0 0 0,0-1 0,0 1 0,0 0 0,0 0 0,0 0 0,0-1 0,0 1 0,0 0 0,0 0 0,0-1 0,0 1 0,0 0 0,0 0 0,0 0 0,0-1 0,0 1 0,-11-6 0,-15 0 0,-6 2 0,1 2 0,-1 1 0,1 2 0,-1 1 0,1 1 0,-1 2 0,-59 17 0,90-22 0,0 1 0,-1-1 0,1 0 0,0 0 0,0 1 0,0-1 0,0 1 0,0-1 0,0 1 0,0-1 0,0 1 0,1 0 0,-1-1 0,0 1 0,0 0 0,0 0 0,1 0 0,-1-1 0,0 1 0,1 0 0,-1 0 0,1 0 0,-1 0 0,1 0 0,-1 0 0,1 0 0,0 0 0,-1 0 0,1 1 0,0-1 0,0 0 0,0 0 0,0 2 0,1-2 0,0 1 0,-1-1 0,1 1 0,0-1 0,0 0 0,0 1 0,1-1 0,-1 0 0,0 0 0,0 0 0,1 1 0,-1-2 0,0 1 0,1 0 0,-1 0 0,1 0 0,0-1 0,-1 1 0,1 0 0,-1-1 0,1 0 0,2 1 0,29 4 0,1-2 0,0-1 0,0-2 0,33-4 0,-29 2 0,83-13 0,-80 9 0,60-3 0,106 10 0,116-2 0,-315 1 0,0 0 0,1-1 0,-1-1 0,16-4 0,-21 5 0,0 0 0,0 0 0,-1 0 0,1-1 0,0 0 0,-1 1 0,1-1 0,-1 0 0,1 0 0,-1 0 0,0-1 0,0 1 0,0 0 0,0-1 0,-1 0 0,3-3 0,22-42 0,45-62 0,-19 31 0,-51 77 0,0 1 0,0 0 0,0-1 0,-1 1 0,1-1 0,0 1 0,-1-1 0,1 1 0,-1-1 0,0 1 0,1-1 0,-1 0 0,0 1 0,0-1 0,0 1 0,0-1 0,0 0 0,0 1 0,0-1 0,-1 0 0,1 1 0,-1-1 0,0-1 0,0 1 0,-1 0 0,0 0 0,1 0 0,-1 0 0,0 0 0,0 1 0,0-1 0,0 1 0,0-1 0,0 1 0,-1 0 0,1 0 0,-4-1 0,-8-3 0,0 1 0,-1 1 0,1 1 0,-17-1 0,-450-5 0,311 10 0,-157 0 0,299 0 0,28-2 0,1 0 0,-1 0 0,0 0 0,0 0 0,0 0 0,0 0 0,0 0 0,1 0 0,-1 0 0,0 1 0,0-1 0,0 0 0,0 0 0,0 0 0,0 0 0,1 0 0,-1 0 0,0 0 0,0 0 0,0 0 0,0 1 0,0-1 0,0 0 0,0 0 0,0 0 0,0 0 0,0 0 0,0 0 0,0 1 0,1-1 0,-1 0 0,0 0 0,0 0 0,0 0 0,0 0 0,0 1 0,0-1 0,0 0 0,0 0 0,0 0 0,-1 0 0,1 0 0,0 0 0,0 1 0,0-1 0,0 0 0,0 0 0,0 0 0,0 0 0,0 0 0,0 0 0,0 1 0,0-1 0,0 0 0,-1 0 0,1 0 0,0 0 0,0 0 0,0 0 0,16 5 0,48 3 0,128-2 0,-124-6 0,783 0 0,-815 0 0,-36 0 0,0 0 0,0 0 0,0 0 0,0 0 0,0 0 0,0 0 0,0-1 0,0 1 0,0 0 0,0 0 0,0 0 0,0 0 0,0 0 0,0 0 0,0 0 0,0 0 0,0 0 0,0 0 0,0 0 0,0 0 0,0 0 0,0 0 0,0 0 0,0 0 0,0 0 0,0 0 0,0 0 0,0-1 0,-12-1 0,-23-2 0,-131-3 0,1 8 0,-1 6 0,-309 56 0,443-55 0,21-3 0,16-2 0,33-1 0,0-2 0,61-7 0,80-22 0,-52 8 0,-19 6 0,0 4 0,156 5 0,-255 6 0,1 0 0,0-1 0,-1-1 0,11-2 0,-16 3 0,-1 1 0,0-1 0,0 0 0,0 0 0,0 0 0,-1 0 0,1-1 0,0 1 0,0-1 0,-1 0 0,1 1 0,-1-1 0,1-1 0,-1 1 0,0 0 0,2-3 0,-4 4 0,1 1 0,-1-1 0,0 0 0,0 0 0,0 0 0,0 1 0,0-1 0,0 0 0,0 0 0,0 1 0,0-1 0,-1 0 0,1 0 0,0 0 0,0 1 0,-1-1 0,1 0 0,-1 1 0,1-1 0,0 0 0,-1 1 0,1-1 0,-1 0 0,1 1 0,-1-1 0,0 1 0,1-1 0,-1 1 0,0-1 0,1 1 0,-2-1 0,-25-12 0,25 13 0,-18-7 0,0 1 0,-1 1 0,0 1 0,-37-2 0,-87 4 0,118 3 0,-70 3 0,1 4 0,1 4 0,0 5 0,-151 46 0,220-51 0,26-12 0,0 0 0,0 0 0,0 0 0,0 1 0,0-1 0,-1 0 0,1 0 0,0 0 0,0 0 0,0 1 0,0-1 0,0 0 0,0 0 0,0 0 0,0 1 0,0-1 0,0 0 0,0 0 0,0 0 0,0 1 0,0-1 0,0 0 0,0 0 0,0 0 0,0 0 0,0 1 0,0-1 0,0 0 0,0 0 0,0 0 0,0 1 0,0-1 0,1 0 0,-1 0 0,0 0 0,0 0 0,0 0 0,0 1 0,0-1 0,0 0 0,1 0 0,-1 0 0,0 0 0,0 0 0,0 0 0,0 0 0,1 0 0,-1 1 0,0-1 0,0 0 0,0 0 0,1 0 0,-1 0 0,0 0 0,7 1 0,0 1 0,0-1 0,0 0 0,13 0 0,641-3 0,-651 2 0,-5 1 0,-1-1 0,1 0 0,0-1 0,-1 1 0,1-1 0,6-1 0,-11 2 0,1 0 0,-1-1 0,0 1 0,0 0 0,0 0 0,1 0 0,-1 0 0,0-1 0,0 1 0,0 0 0,0 0 0,0 0 0,1-1 0,-1 1 0,0 0 0,0 0 0,0-1 0,0 1 0,0 0 0,0 0 0,0-1 0,0 1 0,0 0 0,0 0 0,0-1 0,0 1 0,0 0 0,0-1 0,0 1 0,0 0 0,0 0 0,0-1 0,0 1 0,0 0 0,0 0 0,-1 0 0,1-1 0,0 1 0,0 0 0,0 0 0,0-1 0,-1 1 0,1 0 0,0 0 0,0 0 0,0 0 0,-1-1 0,1 1 0,0 0 0,0 0 0,-1 0 0,1 0 0,0 0 0,0 0 0,-1 0 0,1 0 0,-18-11 0,-40-11 0,-1 2 0,0 3 0,-1 2 0,-1 3 0,0 3 0,-1 3 0,-117 2 0,97 10 0,1 5 0,-133 33 0,54-8 0,137-33 0,17-3 0,1 1 0,0 0 0,0 0 0,0 0 0,-1 0 0,1 1 0,-8 3 0,13-5 0,-1 0 0,1 1 0,0-1 0,0 0 0,0 0 0,0 0 0,-1 0 0,1 0 0,0 0 0,0 0 0,0 0 0,0 0 0,0 0 0,-1 0 0,1 1 0,0-1 0,0 0 0,0 0 0,0 0 0,0 0 0,0 0 0,0 1 0,-1-1 0,1 0 0,0 0 0,0 0 0,0 0 0,0 1 0,0-1 0,0 0 0,0 0 0,0 0 0,0 0 0,0 1 0,0-1 0,0 0 0,0 0 0,0 0 0,0 0 0,0 1 0,0-1 0,0 0 0,1 0 0,-1 0 0,0 0 0,0 1 0,0-1 0,0 0 0,0 0 0,0 0 0,0 0 0,0 0 0,1 0 0,-1 1 0,0-1 0,0 0 0,15 5 0,21-1 0,539 0 0,-316-7 0,290 3 0,-532 0 0,0-2 0,0 0 0,0-1 0,-1-1 0,1 0 0,-1-1 0,22-10 0,-36 14 0,-1 0 0,1 1 0,0-1 0,-1 0 0,1 0 0,-1 0 0,1 0 0,-1-1 0,0 1 0,1 0 0,-1 0 0,0-1 0,0 1 0,0-1 0,0 1 0,0-1 0,0 1 0,0-1 0,0 0 0,-1 0 0,1 1 0,-1-1 0,1 0 0,-1 0 0,0 1 0,0-1 0,0 0 0,0 0 0,0 0 0,0 0 0,0 1 0,0-1 0,-1 0 0,1 0 0,-1 0 0,1 1 0,-2-3 0,0 0 0,0 1 0,0-1 0,-1 1 0,1-1 0,-1 1 0,0 0 0,0 0 0,0 0 0,0 0 0,0 1 0,-1-1 0,1 1 0,-1 0 0,0 0 0,-6-2 0,-15-2 0,0 1 0,0 1 0,0 1 0,-1 2 0,1 0 0,-27 4 0,4-2 0,-132 0 0,-143 2 0,297-1 0,0 0 0,1 2 0,-1 1 0,1 1 0,0 1 0,0 1 0,1 1 0,-31 17 0,55-26 0,0 0 0,1 0 0,-1 0 0,0 0 0,0 0 0,1 1 0,-1-1 0,0 0 0,0 0 0,0 0 0,1 0 0,-1 0 0,0 1 0,0-1 0,0 0 0,0 0 0,1 0 0,-1 1 0,0-1 0,0 0 0,0 0 0,0 0 0,0 1 0,0-1 0,0 0 0,1 0 0,-1 1 0,0-1 0,0 0 0,0 0 0,0 1 0,0-1 0,0 0 0,0 0 0,0 1 0,0-1 0,0 0 0,-1 0 0,1 1 0,0-1 0,0 0 0,0 0 0,0 0 0,0 1 0,0-1 0,0 0 0,-1 0 0,1 0 0,0 1 0,0-1 0,0 0 0,-1 0 0,1 0 0,0 0 0,0 1 0,0-1 0,-1 0 0,1 0 0,0 0 0,0 0 0,0 0 0,-1 0 0,1 0 0,24 4 0,34-3 0,0-2 0,104-14 0,118-39 0,-116 20 0,-102 23 0,-1 3 0,1 2 0,1 3 0,82 7 0,-123-3 0,-22-1 0,0 0 0,0 0 0,0 0 0,0 0 0,0 0 0,0 0 0,0 0 0,0 0 0,0 0 0,0 0 0,0 0 0,0 0 0,0 0 0,0 0 0,0-1 0,0 1 0,0 0 0,0 0 0,0 0 0,0 0 0,0 0 0,0 0 0,0 0 0,0 0 0,0 0 0,0 0 0,0 0 0,0 0 0,0 0 0,0 0 0,0 0 0,0 0 0,0 0 0,1 0 0,-1 0 0,0 0 0,0 0 0,-34-10 0,27 9 0,-49-11 0,0 3 0,-89-3 0,-118 12 0,114 2 0,47-3 0,-108 2 0,188 2 0,14 0 0,13-1 0,38 3 0,1-3 0,55-3 0,-65 0 0,307-20 0,5 0 0,-144 20 0,-201 1 0,1 0 0,-1 0 0,0 0 0,1 0 0,-1 0 0,0 0 0,1 0 0,-1 0 0,0-1 0,1 1 0,-1 0 0,0-1 0,0 1 0,1-1 0,-1 1 0,0-1 0,0 0 0,0 1 0,0-1 0,2-1 0,-3 1 0,-1 0 0,1 0 0,0 0 0,0 0 0,0 1 0,-1-1 0,1 0 0,0 0 0,-1 1 0,1-1 0,-1 0 0,1 1 0,-1-1 0,1 0 0,-1 1 0,0-1 0,1 1 0,-1-1 0,0 1 0,1-1 0,-1 1 0,-1-1 0,-8-5 0,0 0 0,0 1 0,-16-6 0,-57-13 0,-136-23 0,196 44 0,-1 0 0,0 2 0,-1 1 0,1 0 0,0 2 0,0 1 0,1 1 0,-1 0 0,1 2 0,-1 1 0,2 1 0,-1 1 0,1 1 0,-39 23 0,58-30 0,-1-1 0,1 1 0,-1 0 0,1 0 0,0 0 0,0 0 0,0 1 0,1-1 0,-1 1 0,1 0 0,0-1 0,-2 5 0,3-6 0,1-1 0,0 0 0,-1 0 0,1 1 0,0-1 0,0 0 0,0 0 0,0 1 0,0-1 0,0 0 0,1 0 0,-1 1 0,0-1 0,0 0 0,1 0 0,-1 1 0,2 1 0,-1-1 0,1-1 0,-1 1 0,1 0 0,0-1 0,-1 1 0,1-1 0,0 1 0,0-1 0,0 0 0,0 0 0,0 0 0,0 0 0,3 1 0,16 3 0,1-1 0,-1 0 0,1-2 0,0 0 0,0-2 0,37-3 0,-8 1 0,-33 2 0,48-4 0,-61 4 0,-1-1 0,1 0 0,-1 0 0,1-1 0,-1 0 0,1 1 0,-1-1 0,0-1 0,0 1 0,0-1 0,5-4 0,-8 7 0,-1-1 0,1 0 0,0 1 0,-1-1 0,1 0 0,0 0 0,-1 1 0,1-1 0,-1 0 0,1 0 0,-1 0 0,0 0 0,1 1 0,-1-1 0,0 0 0,0 0 0,0 0 0,1 0 0,-1 0 0,0 0 0,0 0 0,0 0 0,0 0 0,-1 0 0,1 0 0,0 0 0,0 1 0,-1-1 0,1-1 0,-2-1 0,1 1 0,-1-1 0,0 1 0,0 0 0,0 0 0,0 0 0,0 0 0,0 0 0,-4-3 0,-5-2 0,0 1 0,0 0 0,-18-6 0,-24-4 0,0 2 0,-1 2 0,0 3 0,-1 3 0,0 1 0,0 4 0,-60 4 0,114-3 0,-1 0 0,1 0 0,-1 0 0,0 0 0,1 0 0,-1 0 0,1 1 0,-1-1 0,1 0 0,-1 1 0,1-1 0,-1 1 0,1-1 0,0 1 0,-1 0 0,1 0 0,0 0 0,-2 1 0,3-1 0,0 0 0,0-1 0,0 1 0,0 0 0,0-1 0,0 1 0,1 0 0,-1 0 0,0-1 0,0 1 0,1 0 0,-1-1 0,0 1 0,1-1 0,-1 1 0,1 0 0,-1-1 0,1 1 0,-1-1 0,1 1 0,-1-1 0,1 0 0,0 1 0,-1-1 0,2 1 0,6 4 0,1 0 0,-1 0 0,1-1 0,14 4 0,3-1 0,0-1 0,0-2 0,0-1 0,1 0 0,-1-2 0,49-5 0,-71 4 0,-1-1 0,1 0 0,-1 0 0,0 0 0,0 0 0,1 0 0,-1-1 0,0 1 0,0-1 0,-1 0 0,1 0 0,0 0 0,0 0 0,-1-1 0,0 1 0,1-1 0,-1 0 0,0 1 0,2-5 0,-3 6 0,-1 0 0,1-1 0,-1 1 0,1-1 0,-1 1 0,0 0 0,0-1 0,1 1 0,-1-1 0,0 1 0,0 0 0,0-1 0,-1 1 0,1-1 0,0 1 0,0 0 0,-1-1 0,0-2 0,-1 2 0,1 0 0,0 0 0,-1 0 0,1 1 0,-1-1 0,0 0 0,0 1 0,1-1 0,-1 1 0,0-1 0,0 1 0,0 0 0,-1 0 0,-3-1 0,-2-1 0,1 1 0,-1 0 0,0 0 0,-13 0 0,19 2 0,0-1 0,0 1 0,0 0 0,1 0 0,-1 0 0,0 0 0,0 0 0,0 0 0,0 0 0,1 1 0,-1-1 0,0 1 0,0 0 0,1-1 0,-1 1 0,0 0 0,1 0 0,-1 0 0,1 0 0,-1 0 0,1 0 0,-1 0 0,1 1 0,0-1 0,-2 2 0,3-2 0,0-1 0,0 0 0,0 1 0,0-1 0,0 1 0,0-1 0,0 1 0,0-1 0,0 1 0,0-1 0,0 1 0,0-1 0,0 1 0,0-1 0,0 1 0,0-1 0,1 1 0,-1-1 0,0 1 0,0-1 0,1 1 0,-1-1 0,0 0 0,1 1 0,-1-1 0,0 0 0,1 1 0,-1-1 0,0 0 0,1 1 0,19 8 0,21-2 0,-19-5 0,0-1 0,1 0 0,-1-2 0,0-1 0,0 0 0,0-2 0,0 0 0,-1-2 0,0 0 0,30-13 0,-32 11 0,20-9 0,-37 16 0,0 0 0,0 0 0,-1 0 0,1 0 0,0 0 0,-1-1 0,1 1 0,-1-1 0,0 1 0,1-1 0,-1 1 0,0-1 0,0 0 0,0 1 0,2-4 0,-3 3 0,0 0 0,-1 1 0,1-1 0,0 0 0,-1 1 0,1-1 0,-1 0 0,1 1 0,-1-1 0,0 1 0,1-1 0,-1 1 0,0-1 0,0 1 0,0 0 0,0 0 0,-1-1 0,1 1 0,0 0 0,0 0 0,-1 0 0,1 0 0,-1 0 0,-2-1 0,-39-19 0,18 16 0,-1 1 0,1 1 0,-1 1 0,0 1 0,0 2 0,1 0 0,-28 6 0,-165 36 0,110-19 0,104-23 0,-1 1 0,1-1 0,0 1 0,0 0 0,0 0 0,0 1 0,0-1 0,1 1 0,-7 6 0,6-5 0,-1 0 0,1-1 0,-1 0 0,0 0 0,0 0 0,-7 3 0,-158 45 0,164-50 0,1 1 0,0 0 0,0 1 0,-1-1 0,2 1 0,-1 0 0,0 0 0,0 1 0,1-1 0,0 1 0,0 0 0,-7 9 0,2-1 0,2 1 0,0 0 0,-8 20 0,10-22 0,0 0 0,0 0 0,-1 0 0,0-1 0,0 0 0,-16 17 0,32-42 0,15-16 0,-8 16 0,0 0 0,1 1 0,1 0 0,34-17 0,-41 24 0,1 2 0,1-1 0,-1 2 0,1 0 0,-1 0 0,1 2 0,0-1 0,27 0 0,18 5 0,-24 0 0,41-4 0,-76 2 0,-1 0 0,1-1 0,0 1 0,0 0 0,0 0 0,-1 0 0,1 0 0,0-1 0,0 1 0,0 0 0,0 0 0,-1-1 0,1 1 0,0 0 0,0 0 0,0-1 0,0 1 0,0 0 0,0 0 0,0-1 0,0 1 0,0 0 0,0-1 0,0 1 0,0 0 0,0 0 0,0-1 0,0 1 0,0 0 0,0-1 0,0 1 0,0 0 0,0 0 0,0-1 0,0 1 0,0 0 0,1 0 0,-1-1 0,0 1 0,0 0 0,0 0 0,0 0 0,1-1 0,-1 1 0,0 0 0,0 0 0,1 0 0,-1 0 0,0-1 0,0 1 0,1 0 0,-1 0 0,0 0 0,0 0 0,1 0 0,-1 0 0,0 0 0,1 0 0,-1 0 0,0 0 0,0 0 0,1 0 0,-1 0 0,-22-13 0,7 8 0,0 1 0,-1 0 0,0 1 0,-31-1 0,-68 4 0,70 2 0,38-2 0,1 1 0,-1 1 0,1-1 0,-1 1 0,1 0 0,0 0 0,0 1 0,0 0 0,0 0 0,0 0 0,1 1 0,-1 0 0,1 0 0,0 0 0,0 1 0,1-1 0,-1 1 0,1 1 0,0-1 0,0 0 0,1 1 0,0 0 0,-4 9 0,23-39 0,26-29 0,-33 42 0,0 0 0,1 1 0,20-15 0,-25 21 0,1 0 0,0 1 0,1 0 0,-1 0 0,1 0 0,-1 1 0,1 0 0,0 1 0,11-2 0,11-1 0,-11 3 0,-1-2 0,1 0 0,27-9 0,-28 5 0,-17 7 0,0 0 0,0 0 0,0 0 0,0 0 0,0 0 0,1-1 0,-1 1 0,0 0 0,0 0 0,0 0 0,0 0 0,0 0 0,0 0 0,0 0 0,0 0 0,0 0 0,0 0 0,0-1 0,0 1 0,0 0 0,0 0 0,0 0 0,0 0 0,0 0 0,0 0 0,0 0 0,0 0 0,0 0 0,0 0 0,0-1 0,0 1 0,0 0 0,0 0 0,-1 0 0,1 0 0,0 0 0,0 0 0,0 0 0,0 0 0,0 0 0,0 0 0,0 0 0,0 0 0,0 0 0,0 0 0,0 0 0,0-1 0,-1 1 0,1 0 0,0 0 0,0 0 0,0 0 0,0 0 0,0 0 0,0 0 0,0 0 0,0 0 0,0 0 0,0 0 0,-1 0 0,1 0 0,0 0 0,0 0 0,0 0 0,0 1 0,0-1 0,0 0 0,0 0 0,0 0 0,-34 0 0,18 1 0,-12-1 0,11-1 0,1 1 0,-1 0 0,0 1 0,1 1 0,-1 1 0,1 0 0,0 1 0,0 1 0,-19 8 0,-36 17 0,43-19 0,-42 22 0,63-30 0,0 2 0,1-1 0,-1 1 0,1 0 0,0 0 0,0 1 0,1 0 0,0 0 0,0 0 0,-7 12 0,9-10 0,0 1 0,0-1 0,1 1 0,1 0 0,0 0 0,0 0 0,0-1 0,1 1 0,1 0 0,1 12 0,-1 10 0,-1-30 0,0 1 0,0-1 0,0 0 0,0 0 0,0 0 0,0 0 0,0 0 0,0 1 0,0-1 0,1 0 0,-1 0 0,0 0 0,1 0 0,-1 0 0,1 0 0,-1 0 0,1 0 0,-1 0 0,1 0 0,0 0 0,0 0 0,-1 0 0,1 0 0,1 0 0,-1-1 0,0 1 0,1-1 0,-1-1 0,0 1 0,0 0 0,0 0 0,0 0 0,0-1 0,0 1 0,0 0 0,0-1 0,0 1 0,0-1 0,0 1 0,0-1 0,0 0 0,0 1 0,0-1 0,1-1 0,6-6 0,0 0 0,-1-1 0,10-13 0,8-14 0,-16 25 0,0-1 0,0 0 0,-1-1 0,-1 0 0,0 0 0,-1 0 0,0-1 0,-1 0 0,6-28 0,-10 34 0,0 0 0,1 1 0,0-1 0,0 1 0,1-1 0,0 1 0,0 0 0,1 0 0,0 1 0,9-13 0,-11 16 0,0 1 0,0-1 0,1 1 0,-1 0 0,1 0 0,0 0 0,-1 0 0,1 0 0,0 0 0,0 1 0,0 0 0,0-1 0,0 1 0,1 0 0,-1 0 0,0 1 0,0-1 0,1 1 0,-1 0 0,0 0 0,1 0 0,-1 0 0,0 0 0,1 1 0,-1-1 0,0 1 0,6 2 0,0 0 0,47 18 0,-40-14 0,-24-6 0,-27-5 0,0 1 0,0 2 0,-52 4 0,76-1 0,0 0 0,0 0 0,1 1 0,-1 1 0,0 0 0,1 0 0,0 1 0,0 0 0,1 1 0,-18 13 0,26-19 0,1 1 0,-1 0 0,0-1 0,1 1 0,-1 0 0,0 0 0,1 0 0,-1-1 0,1 1 0,-1 0 0,1 0 0,-1 0 0,1 0 0,0 0 0,0 0 0,-1 0 0,1 0 0,0 0 0,0 0 0,0 0 0,0 0 0,0 0 0,0 0 0,0 0 0,1 0 0,-1 0 0,0 0 0,0 0 0,1 0 0,-1 0 0,1 0 0,-1 0 0,1 0 0,-1 0 0,1-1 0,-1 1 0,1 0 0,0 0 0,-1-1 0,1 1 0,0 0 0,0-1 0,0 1 0,0-1 0,-1 1 0,1-1 0,2 1 0,3 3 0,1 0 0,-1 0 0,1-1 0,1 0 0,6 2 0,26 4 0,0-2 0,0-2 0,0-2 0,67-2 0,-59-1 0,490-33 0,-534 33 0,-1-1 0,0 1 0,0-1 0,0 0 0,1 0 0,-1 0 0,0 0 0,0 0 0,0-1 0,-1 1 0,1-1 0,0 0 0,-1 0 0,1 0 0,-1 0 0,1-1 0,-1 1 0,0 0 0,0-1 0,0 0 0,0 1 0,-1-1 0,1 0 0,-1 0 0,1 0 0,-1 0 0,0 0 0,0 0 0,-1-1 0,1 1 0,-1 0 0,1 0 0,-1-1 0,0 1 0,0 0 0,-1 0 0,1-1 0,-1 1 0,1 0 0,-1 0 0,0 0 0,0 0 0,0 0 0,-1 0 0,1 0 0,-1 0 0,0 0 0,1 0 0,-1 1 0,-1-1 0,1 1 0,0-1 0,-4-2 0,-4-1 0,0 0 0,0 1 0,-1 0 0,1 0 0,-1 1 0,-1 1 0,-11-3 0,-83-10 0,58 11 0,-1 2 0,-53 4 0,87 0 0,-1 1 0,1 0 0,0 1 0,-1 0 0,1 1 0,1 1 0,-1 1 0,1 0 0,0 1 0,-22 14 0,33-19 0,-1 0 0,1 1 0,0 0 0,0-1 0,1 1 0,-1 0 0,1 1 0,-1-1 0,1 0 0,0 1 0,0-1 0,0 1 0,1 0 0,0-1 0,-1 1 0,1 0 0,0 0 0,1 0 0,-1 0 0,1 0 0,-1 0 0,1 0 0,1 0 0,-1 0 0,0 0 0,1 0 0,1 5 0,0-4 0,0 1 0,1-1 0,-1 1 0,1-1 0,0 0 0,0 0 0,1 0 0,-1-1 0,1 1 0,0-1 0,0 0 0,1 0 0,-1 0 0,1-1 0,0 0 0,0 1 0,10 3 0,2-1 0,-1 0 0,1-2 0,0 0 0,0-1 0,34 2 0,92-6 0,-86-1 0,-37 2 0,23 0 0,-41 0 0,0 0 0,0 0 0,0-1 0,0 1 0,1 0 0,-1-1 0,0 0 0,0 1 0,0-1 0,0 0 0,-1 0 0,1 0 0,4-3 0,-6 3 0,0 1 0,1-1 0,-1 1 0,0-1 0,0 1 0,0-1 0,1 0 0,-1 1 0,0-1 0,0 0 0,0 1 0,0-1 0,0 1 0,0-1 0,0 0 0,0 1 0,0-1 0,0 0 0,-1 1 0,1-1 0,0 1 0,0-1 0,-1 0 0,1 1 0,0-1 0,-1 1 0,1-1 0,0 1 0,-1-1 0,1 1 0,-1-1 0,1 1 0,-1 0 0,1-1 0,-1 1 0,1 0 0,-1-1 0,1 1 0,-1 0 0,1-1 0,-1 1 0,0 0 0,1 0 0,-1 0 0,-1 0 0,-28-11 0,11 10-101,1 0 0,0 0 0,-1 2 0,-20 3 0,22-2-759,-17 1-5966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9T15:44:32.883"/>
    </inkml:context>
    <inkml:brush xml:id="br0">
      <inkml:brushProperty name="width" value="0.1" units="cm"/>
      <inkml:brushProperty name="height" value="0.1" units="cm"/>
      <inkml:brushProperty name="color" value="#E6E9EA"/>
      <inkml:brushProperty name="ignorePressure" value="1"/>
    </inkml:brush>
  </inkml:definitions>
  <inkml:trace contextRef="#ctx0" brushRef="#br0">0 0,'0'0,"21"0,1703 0,-1709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1:33.977"/>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9T15:44:32.883"/>
    </inkml:context>
    <inkml:brush xml:id="br0">
      <inkml:brushProperty name="width" value="0.1" units="cm"/>
      <inkml:brushProperty name="height" value="0.1" units="cm"/>
      <inkml:brushProperty name="color" value="#E6E9EA"/>
      <inkml:brushProperty name="ignorePressure" value="1"/>
    </inkml:brush>
  </inkml:definitions>
  <inkml:trace contextRef="#ctx0" brushRef="#br0">0 0,'0'0,"21"0,1703 0,-1709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4:47.666"/>
    </inkml:context>
    <inkml:brush xml:id="br0">
      <inkml:brushProperty name="width" value="0.1" units="cm"/>
      <inkml:brushProperty name="height" value="0.1" units="cm"/>
      <inkml:brushProperty name="color" value="#E6E9EA"/>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4:51.987"/>
    </inkml:context>
    <inkml:brush xml:id="br0">
      <inkml:brushProperty name="width" value="0.1" units="cm"/>
      <inkml:brushProperty name="height" value="0.1" units="cm"/>
      <inkml:brushProperty name="color" value="#E6E9EA"/>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1:39.509"/>
    </inkml:context>
    <inkml:brush xml:id="br0">
      <inkml:brushProperty name="width" value="0.1" units="cm"/>
      <inkml:brushProperty name="height" value="0.1" units="cm"/>
      <inkml:brushProperty name="color" value="#FFFFFF"/>
    </inkml:brush>
  </inkml:definitions>
  <inkml:trace contextRef="#ctx0" brushRef="#br0">2507 1 24575,'5'0'0,"0"1"0,0 0 0,0 0 0,0 1 0,0 0 0,7 2 0,16 6 0,24 0 0,-52-10 0,0 0 0,-1 1 0,1-1 0,0 0 0,0 0 0,0 0 0,0 0 0,0 0 0,0 0 0,0 0 0,0 0 0,0 0 0,-1 0 0,1 0 0,0 0 0,0 0 0,0 0 0,0 1 0,0-1 0,0 0 0,0 0 0,0 0 0,0 0 0,0 0 0,0 0 0,0 0 0,0 0 0,0 1 0,0-1 0,0 0 0,0 0 0,0 0 0,0 0 0,0 0 0,0 0 0,0 0 0,0 0 0,0 1 0,0-1 0,0 0 0,0 0 0,0 0 0,0 0 0,0 0 0,0 0 0,0 0 0,0 0 0,0 0 0,1 0 0,-1 1 0,0-1 0,0 0 0,0 0 0,0 0 0,0 0 0,0 0 0,0 0 0,0 0 0,0 0 0,1 0 0,-1 0 0,0 0 0,0 0 0,0 0 0,0 0 0,0 0 0,-14 8 0,-22 4 0,-49 10 0,58-17 0,1 1 0,-36 15 0,58-20 0,0 1 0,0 0 0,0 1 0,0-1 0,1 1 0,-1-1 0,1 1 0,0 0 0,0 1 0,0-1 0,0 0 0,1 1 0,-1-1 0,1 1 0,0 0 0,0 0 0,-2 6 0,3-8 0,1 0 0,0 0 0,-1 1 0,1-1 0,0 0 0,0 0 0,0 0 0,1 1 0,-1-1 0,0 0 0,1 0 0,0 0 0,-1 0 0,1 1 0,0-1 0,0 0 0,0 0 0,0-1 0,1 1 0,-1 0 0,0 0 0,1-1 0,-1 1 0,1 0 0,0-1 0,-1 0 0,1 1 0,0-1 0,0 0 0,0 0 0,0 0 0,0 0 0,0 0 0,0 0 0,0-1 0,3 1 0,12 4 0,1 0 0,-1-1 0,1-1 0,30 1 0,78-5 0,-78 0 0,48-3 0,-299 1 0,113 4 0,53-1 0,0 1 0,1 2 0,-72 15 0,108-18 0,-1 0 0,1 0 0,-1 0 0,1 0 0,-1 0 0,1 0 0,-1 0 0,1 0 0,-1 0 0,1 0 0,-1 0 0,1 1 0,0-1 0,-1 0 0,1 0 0,-1 1 0,1-1 0,0 0 0,-1 0 0,1 1 0,0-1 0,-1 1 0,1-1 0,0 0 0,-1 1 0,1-1 0,0 1 0,16 2 0,22-4 0,1-2 0,-1-1 0,45-11 0,-78 13 0,0 1 0,1-1 0,-1 0 0,0 0 0,-1 0 0,1-1 0,0 0 0,-1 0 0,1 0 0,6-7 0,-10 8 0,0 1 0,1 0 0,-1 0 0,-1-1 0,1 1 0,0-1 0,0 1 0,0 0 0,-1-1 0,1 1 0,-1-1 0,1 0 0,-1 1 0,0-1 0,0 1 0,1-1 0,-1 0 0,0 1 0,0-1 0,-1 0 0,1 1 0,0-1 0,0 1 0,-1-1 0,1 1 0,-1-1 0,0 1 0,1-1 0,-1 1 0,0-1 0,0 1 0,0-1 0,0 1 0,0 0 0,0 0 0,0 0 0,0 0 0,0-1 0,-2 0 0,-7-5 0,0 0 0,0 0 0,0 1 0,0 0 0,-1 1 0,0 0 0,-12-3 0,-84-20 0,80 22 0,0 1 0,0 2 0,-1 1 0,-43 1 0,69 2 0,0-1 0,-1 0 0,1 0 0,0 1 0,0-1 0,0 1 0,0 0 0,0 0 0,0 0 0,0 0 0,-3 2 0,5-3 0,0 0 0,0 0 0,0 0 0,0 0 0,0 0 0,0 1 0,0-1 0,-1 0 0,1 0 0,0 0 0,0 0 0,0 1 0,0-1 0,0 0 0,0 0 0,0 0 0,0 1 0,0-1 0,0 0 0,0 0 0,0 0 0,0 0 0,0 1 0,0-1 0,0 0 0,0 0 0,0 0 0,0 0 0,1 1 0,-1-1 0,0 0 0,0 0 0,0 0 0,0 0 0,0 1 0,0-1 0,0 0 0,1 0 0,-1 0 0,0 0 0,0 0 0,0 0 0,19 7 0,90 9 0,147 4 0,-213-18 0,725 13 0,-746-16 0,-45 1 0,-1154-2 0,652 3 0,1567-1 0,-2197 0 0,1132 0 0,-1 0 0,-33 6 0,57-6 0,-1 0 0,0 0 0,0 0 0,1 0 0,-1 1 0,0-1 0,0 0 0,1 0 0,-1 0 0,0 1 0,1-1 0,-1 0 0,0 1 0,1-1 0,-1 1 0,1-1 0,-1 0 0,1 1 0,-1-1 0,1 1 0,-1 0 0,11 6 0,29 0 0,432 1 0,-452-8 0,82-7 0,-93 6 0,0-1 0,0 1 0,-1-2 0,1 1 0,0-1 0,-1 0 0,1 0 0,-1-1 0,11-8 0,-17 12 0,0-1 0,-1 1 0,1-1 0,0 1 0,-1-1 0,1 0 0,0 1 0,-1-1 0,1 0 0,-1 1 0,1-1 0,-1 0 0,0 0 0,1 0 0,-1 1 0,0-1 0,1 0 0,-1 0 0,0 0 0,0 0 0,0 0 0,0 0 0,0 1 0,0-1 0,0 0 0,0-2 0,-1 2 0,0-1 0,1 1 0,-1-1 0,0 1 0,0-1 0,0 1 0,-1-1 0,1 1 0,0 0 0,0 0 0,-1 0 0,-2-2 0,-4-2 0,-1 0 0,0 1 0,-18-7 0,-6 2 0,-1 1 0,1 1 0,-56-2 0,-107 4 0,152 5 0,-31 0 0,-218 5 0,289-5 0,0 0 0,-1 0 0,1 1 0,0-1 0,0 1 0,0 0 0,-1 0 0,1 0 0,0 1 0,0-1 0,1 1 0,-1 0 0,0 0 0,-4 4 0,8-6 0,-1 1 0,1-1 0,0 0 0,-1 1 0,1-1 0,0 1 0,-1-1 0,1 1 0,0-1 0,0 1 0,0-1 0,-1 1 0,1-1 0,0 1 0,0-1 0,0 1 0,0-1 0,0 1 0,0-1 0,0 1 0,0-1 0,0 1 0,0-1 0,0 1 0,0-1 0,0 1 0,0-1 0,1 1 0,-1-1 0,0 1 0,0-1 0,1 1 0,-1-1 0,1 1 0,19 10 0,0-5 0,1-1 0,0-1 0,39 3 0,74-5 0,-76-2 0,478-2 0,-1352 2 0,466 0 0,1429 0 0,-2977 0-1365,1860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1:57.462"/>
    </inkml:context>
    <inkml:brush xml:id="br0">
      <inkml:brushProperty name="width" value="0.1" units="cm"/>
      <inkml:brushProperty name="height" value="0.1" units="cm"/>
      <inkml:brushProperty name="color" value="#FFFFFF"/>
    </inkml:brush>
  </inkml:definitions>
  <inkml:trace contextRef="#ctx0" brushRef="#br0">2065 77 24575,'4'-1'0,"0"-1"0,1 0 0,-1 1 0,0-1 0,0-1 0,0 1 0,-1 0 0,1-1 0,0 0 0,-1 0 0,0 0 0,0 0 0,4-5 0,9-8 0,-14 14 0,1 0 0,0-1 0,-1 1 0,1 1 0,0-1 0,0 0 0,0 1 0,0-1 0,0 1 0,0 0 0,0 0 0,1 0 0,-1 0 0,0 1 0,4-1 0,-2 2 0,-1 0 0,1 0 0,-1 0 0,0 1 0,0 0 0,1-1 0,-1 1 0,0 1 0,-1-1 0,7 5 0,220 139 0,-242-153 0,8 4 0,-1 0 0,-1 0 0,1 0 0,0 1 0,-1 0 0,-8-3 0,-35-1 0,1 1 0,-1 3 0,-63 4 0,24 1 0,-514-41 0,334 13 0,-754 3 0,906 23 0,105-2 0,8 1 0,0-1 0,0 1 0,0 0 0,-1 0 0,1 0 0,0 0 0,0 1 0,-1-1 0,1 1 0,0 0 0,0 0 0,0 0 0,-3 2 0,6-2 0,0-1 0,0 1 0,0-1 0,0 1 0,1 0 0,-1-1 0,0 1 0,0-1 0,1 1 0,-1-1 0,0 1 0,1-1 0,-1 1 0,1-1 0,-1 1 0,1-1 0,-1 1 0,1-1 0,-1 0 0,1 1 0,-1-1 0,1 0 0,-1 1 0,2-1 0,17 11 0,-18-11 0,11 5 0,1 0 0,-1-1 0,1 0 0,0-1 0,0-1 0,19 2 0,85-2 0,-70-2 0,1552-2-1365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2:16.631"/>
    </inkml:context>
    <inkml:brush xml:id="br0">
      <inkml:brushProperty name="width" value="0.1" units="cm"/>
      <inkml:brushProperty name="height" value="0.1" units="cm"/>
      <inkml:brushProperty name="color" value="#FFFFFF"/>
    </inkml:brush>
  </inkml:definitions>
  <inkml:trace contextRef="#ctx0" brushRef="#br0">486 186 24575,'-2'53'0,"1"-33"0,0-1 0,1 1 0,1 0 0,1-1 0,5 23 0,-6-36 0,1 1 0,0-1 0,0 1 0,1-1 0,0 0 0,0 0 0,0 0 0,9 10 0,-11-16 0,-1 0 0,1 1 0,0-1 0,0 0 0,0 0 0,0 0 0,-1 0 0,1 0 0,0 0 0,0-1 0,0 1 0,-1 0 0,1 0 0,0 0 0,0-1 0,-1 1 0,1-1 0,0 1 0,-1 0 0,1-1 0,0 1 0,-1-1 0,1 1 0,0-1 0,-1 0 0,1 1 0,-1-1 0,1 0 0,-1 1 0,0-1 0,1 0 0,-1 1 0,1-3 0,11-26 0,-7 6 0,-1 0 0,0-1 0,-2 1 0,-1-1 0,-3-38 0,1 36 0,1 26 0,0-1 0,0 1 0,0 0 0,1 0 0,-1 0 0,0 0 0,0 0 0,0-1 0,0 1 0,0 0 0,0 0 0,0 0 0,0 0 0,0-1 0,0 1 0,0 0 0,-1 0 0,1 0 0,0 0 0,0 0 0,0-1 0,0 1 0,0 0 0,0 0 0,0 0 0,0 0 0,0 0 0,0 0 0,0-1 0,-1 1 0,1 0 0,0 0 0,0 0 0,0 0 0,0 0 0,0 0 0,-1 0 0,1 0 0,0 0 0,0 0 0,0 0 0,0 0 0,0 0 0,-1 0 0,1 0 0,0 0 0,0 0 0,0 0 0,0 0 0,0 0 0,-1 0 0,1 0 0,0 0 0,0 0 0,0 0 0,-1 0 0,-10 10 0,-12 22 0,20-28 0,-6 10 0,0 0 0,1 0 0,1 1 0,-10 24 0,14-30 0,1 0 0,0 0 0,0 0 0,1 0 0,0 1 0,1-1 0,0 0 0,0 0 0,4 18 0,-4-26 0,0 0 0,0-1 0,0 1 0,0 0 0,0 0 0,0 0 0,0 0 0,1 0 0,-1 0 0,0 0 0,1-1 0,-1 1 0,1 0 0,-1 0 0,1 0 0,-1-1 0,1 1 0,-1 0 0,1-1 0,0 1 0,-1-1 0,1 1 0,0 0 0,0-1 0,0 1 0,-1-1 0,1 0 0,2 1 0,-2-1 0,-1-1 0,1 1 0,0-1 0,0 1 0,0-1 0,-1 0 0,1 1 0,0-1 0,-1 0 0,1 1 0,0-1 0,-1 0 0,1 0 0,-1 0 0,1 0 0,-1 1 0,0-1 0,1 0 0,-1 0 0,0 0 0,0 0 0,1 0 0,-1 0 0,0 0 0,0 0 0,0 0 0,0-1 0,0-3 0,1 0 0,-1 0 0,0 0 0,0 0 0,0 0 0,-1 0 0,1 1 0,-1-1 0,-1 0 0,1 0 0,-1 1 0,1-1 0,-1 0 0,-1 1 0,-3-7 0,3 7 0,-1 1 0,1 0 0,0 0 0,-1 1 0,1-1 0,-1 1 0,0 0 0,0 0 0,0 0 0,0 0 0,0 1 0,0-1 0,-1 1 0,1 0 0,0 1 0,-1-1 0,-7 0 0,-92 0 0,94 2 0,-1 0 0,1 0 0,0 1 0,1 0 0,-1 1 0,0 0 0,1 1 0,-11 4 0,19-7 0,0-1 0,-1 1 0,1 0 0,0 0 0,0-1 0,-1 1 0,1 0 0,0 0 0,0 0 0,0 0 0,0 1 0,0-1 0,1 0 0,-1 0 0,0 0 0,0 1 0,1-1 0,-1 0 0,1 1 0,-1-1 0,1 0 0,0 1 0,-1-1 0,1 2 0,1-1 0,-1-1 0,0 0 0,1 0 0,0 0 0,-1 0 0,1 0 0,0 0 0,-1 0 0,1 0 0,0 0 0,0 0 0,0-1 0,0 1 0,0 0 0,0 0 0,0-1 0,0 1 0,0-1 0,0 1 0,0-1 0,0 1 0,1-1 0,-1 0 0,0 0 0,0 1 0,0-1 0,1 0 0,0 0 0,26 2 0,1-1 0,-1-1 0,54-8 0,2-1 0,-82 9 0,0 0 0,0 1 0,0-1 0,0 0 0,0 1 0,0-1 0,0 1 0,0-1 0,0 1 0,0 0 0,0 0 0,-1 0 0,1 0 0,0 0 0,0 0 0,-1 1 0,3 2 0,-3-4 0,0 1 0,-1 0 0,0 0 0,1-1 0,-1 1 0,1 0 0,-1 0 0,0 0 0,1 0 0,-1-1 0,0 1 0,0 0 0,0 0 0,0 0 0,0 0 0,0 0 0,0 0 0,0 0 0,0 0 0,0 0 0,-1-1 0,1 1 0,0 0 0,0 0 0,-1 0 0,1 0 0,-1-1 0,1 1 0,-1 0 0,1 0 0,-1-1 0,1 1 0,-1 0 0,0-1 0,1 1 0,-1 0 0,0-1 0,0 1 0,1-1 0,-1 1 0,0-1 0,-1 1 0,-3 1 0,0 0 0,0 0 0,-1 0 0,1 0 0,-1-1 0,1 0 0,-1 0 0,1 0 0,-1-1 0,1 0 0,-1 0 0,-8-1 0,1-1 0,0 0 0,0-1 0,0 0 0,-16-6 0,-51-17 0,63 22 0,0 0 0,1-1 0,0-1 0,0-1 0,0 0 0,1-1 0,-24-16 0,36 21 0,0 0 0,0 1 0,1-1 0,-1 0 0,1 0 0,-1 0 0,1-1 0,0 1 0,0-1 0,1 1 0,-1-1 0,1 1 0,0-1 0,0 0 0,0 0 0,0 0 0,0 1 0,1-1 0,0 0 0,0 0 0,0 0 0,0 0 0,1 0 0,-1 0 0,1 0 0,0 1 0,0-1 0,1 0 0,-1 1 0,1-1 0,0 1 0,0-1 0,0 1 0,0 0 0,0-1 0,1 1 0,-1 1 0,4-4 0,-3 3 0,-1 1 0,0 0 0,1 1 0,-1-1 0,1 0 0,0 1 0,-1-1 0,6-1 0,-8 3 0,0 0 0,1 0 0,-1 0 0,0 0 0,0 0 0,1 0 0,-1 1 0,0-1 0,1 0 0,-1 0 0,0 0 0,0 0 0,1 0 0,-1 0 0,0 0 0,0 1 0,0-1 0,1 0 0,-1 0 0,0 0 0,0 1 0,0-1 0,1 0 0,-1 0 0,0 1 0,0-1 0,0 0 0,0 0 0,0 1 0,0-1 0,1 0 0,-1 1 0,0 19 0,-1-9 0,0 1 0,0 1 0,0 0 0,3 22 0,-2-32 0,0-1 0,0 0 0,1 0 0,-1 1 0,1-1 0,-1 0 0,1 0 0,0 0 0,0 1 0,0-1 0,0 0 0,0 0 0,1-1 0,-1 1 0,1 0 0,-1 0 0,1-1 0,0 1 0,-1 0 0,1-1 0,0 0 0,0 0 0,0 1 0,0-1 0,0 0 0,0 0 0,4 1 0,-4-2 0,-1 0 0,0 0 0,0 1 0,1-1 0,-1 0 0,0 0 0,1 0 0,-1 0 0,0 0 0,0 0 0,1-1 0,-1 1 0,0 0 0,0-1 0,1 1 0,-1-1 0,0 1 0,0-1 0,0 0 0,0 1 0,0-1 0,0 0 0,0 0 0,1-1 0,-1 0 0,1 0 0,-1 0 0,0 0 0,0 0 0,0 0 0,0-1 0,0 1 0,-1 0 0,1-1 0,-1 1 0,1-5 0,-1-1 0,0 0 0,0 0 0,-1 0 0,0 0 0,-1 0 0,-4-14 0,2 12 0,1-1 0,-1 1 0,2-1 0,-1 0 0,2 0 0,-2-15 0,3 23 0,0 1 0,0 0 0,0 0 0,1-1 0,-1 1 0,1 0 0,-1 0 0,1 0 0,0-1 0,0 1 0,0 0 0,0 0 0,0 0 0,0 0 0,0 1 0,1-1 0,-1 0 0,1 0 0,-1 1 0,1-1 0,0 1 0,-1 0 0,1-1 0,0 1 0,0 0 0,0 0 0,0 0 0,0 0 0,0 0 0,1 1 0,-1-1 0,0 1 0,0-1 0,0 1 0,1 0 0,-1 0 0,3 0 0,14-1 0,1 1 0,22 2 0,-36-1 0,1 0 0,-1 0 0,1 1 0,-1 0 0,0 0 0,1 1 0,-1 0 0,-1 0 0,12 7 0,-5-1 0,-7-4 0,-1-1 0,1 0 0,0-1 0,0 1 0,1-1 0,-1 0 0,1-1 0,11 5 0,-13-8 0,-8-3 0,-16-7 0,8 5 0,-67-65 0,72 66 0,-1 0 0,0 1 0,0 0 0,0 0 0,-1 1 0,1 0 0,-1 1 0,1 0 0,-1 0 0,0 1 0,0 0 0,0 1 0,0-1 0,-13 3 0,5-2 0,9-1 0,-1 1 0,1 0 0,-1 1 0,1 0 0,-1 0 0,1 0 0,0 1 0,0 0 0,0 1 0,0 0 0,0 0 0,0 1 0,-14 9 0,5 2 0,13-11 0,-1 0 0,1 0 0,-1-1 0,1 0 0,-1 0 0,-7 3 0,13-8 0,0-1 0,0 0 0,1 1 0,-1-1 0,1 1 0,0 0 0,-1-1 0,5-3 0,2 0 0,-1 1 0,1-1 0,0 1 0,0 1 0,0 0 0,0 0 0,1 0 0,0 1 0,0 1 0,0-1 0,0 1 0,0 1 0,12-1 0,-9 0 0,0 0 0,21-7 0,-22 6 0,-1 0 0,0 1 0,0 0 0,19-2 0,-25 4 0,17 0 0,0 0 0,1 1 0,-1 1 0,36 9 0,-52-10 0,-1 0 0,0 1 0,0-1 0,0 1 0,0 0 0,0 0 0,0 0 0,0 1 0,-1-1 0,1 1 0,-1 0 0,0 0 0,0 0 0,0 0 0,0 1 0,0-1 0,-1 1 0,1 0 0,-1 0 0,0-1 0,0 1 0,-1 1 0,1-1 0,-1 0 0,0 0 0,0 1 0,0-1 0,-1 0 0,1 7 0,-1-8 0,0-1 0,0 1 0,0 0 0,0-1 0,0 1 0,0-1 0,-1 1 0,0-1 0,1 1 0,-1-1 0,0 1 0,0-1 0,0 1 0,0-1 0,0 0 0,-1 0 0,-2 3 0,2-3 0,-1 0 0,0-1 0,1 1 0,-1-1 0,0 0 0,0 0 0,0 0 0,0-1 0,0 1 0,0 0 0,0-1 0,0 0 0,0 0 0,-5 0 0,-51-3 0,42 1 0,-1 1 0,1 1 0,-1 0 0,1 1 0,-33 7 0,35-1 0,15-7 0,0 1 0,0-1 0,0 0 0,0 0 0,0 0 0,0 1 0,0-1 0,0 0 0,0 0 0,0 0 0,0 1 0,0-1 0,0 0 0,0 0 0,0 0 0,0 1 0,0-1 0,0 0 0,0 0 0,0 0 0,1 0 0,-1 1 0,0-1 0,0 0 0,0 0 0,0 0 0,0 0 0,0 1 0,1-1 0,-1 0 0,0 0 0,0 0 0,0 0 0,0 0 0,1 0 0,-1 0 0,0 0 0,1 1 0,29 6 0,219-5 0,-139-3 0,-72-1 0,74-14 0,-73 9 0,-32 5 0,-1 0 0,0 0 0,0 0 0,0-1 0,7-3 0,-12 5 0,0 1 0,1-1 0,-1 0 0,0 0 0,0 0 0,0 0 0,0 0 0,0 0 0,0 0 0,0 0 0,0 0 0,0-1 0,0 0 0,-1 1 0,0 0 0,0 0 0,0 1 0,0-1 0,0 0 0,0 1 0,0-1 0,0 0 0,0 1 0,0-1 0,0 0 0,-1 1 0,1-1 0,0 0 0,0 1 0,-1-1 0,1 1 0,-1-1 0,1 1 0,0-1 0,-1 1 0,1-1 0,-1 1 0,1-1 0,-1 1 0,1-1 0,-1 1 0,0 0 0,0-1 0,-3-1 0,1 1 0,-1-1 0,1 1 0,-1 0 0,0 0 0,0 0 0,1 1 0,-1-1 0,0 1 0,0 0 0,0 0 0,0 1 0,1-1 0,-1 1 0,0-1 0,-4 3 0,-7 1 0,0 0 0,-21 11 0,27-7 0,19-4 0,18-4 0,-20-1 0,0 0 0,0-1 0,-1-1 0,1 1 0,-1-1 0,0 0 0,1-1 0,-1 0 0,-1 0 0,1 0 0,-1-1 0,1 0 0,-1 0 0,-1-1 0,1 0 0,-1 0 0,0 0 0,0 0 0,-1-1 0,5-8 0,-8-6 0,0 8 0,-1 12 0,1 1 0,0 0 0,-1 0 0,1 0 0,0 0 0,-1 0 0,1 0 0,0 0 0,0 0 0,-1 0 0,1 0 0,0 0 0,-1 0 0,1 0 0,0 1 0,-1-1 0,1 0 0,-1 0 0,1 1 0,0-1 0,-1 1 0,1-1 0,0 1 0,5 2 0,-1 0 0,0 1 0,0-1 0,0 1 0,0 0 0,-1 0 0,0 1 0,0 0 0,0-1 0,0 1 0,-1 0 0,1 1 0,2 6 0,-5-9 0,0 0 0,0 0 0,0-1 0,0 1 0,-1 0 0,1 0 0,-1 0 0,0 0 0,0 0 0,0 0 0,0 0 0,-1 0 0,1 0 0,-1-1 0,1 1 0,-1 0 0,0 0 0,0 0 0,-1-1 0,1 1 0,0-1 0,-1 1 0,1-1 0,-1 1 0,0-1 0,0 0 0,0 0 0,0 0 0,-1 0 0,-2 2 0,-6 4 0,-18 14 0,28-21 0,0 0 0,0 0 0,0 0 0,0 0 0,0 0 0,0 0 0,0 1 0,0-1 0,0 0 0,1 1 0,-1-1 0,0 0 0,1 1 0,-1-1 0,1 1 0,-1-1 0,1 3 0,0-3 0,1-1 0,-1 1 0,1 0 0,-1 0 0,1-1 0,0 1 0,-1 0 0,1-1 0,0 1 0,0 0 0,-1-1 0,1 1 0,0-1 0,0 0 0,0 1 0,-1-1 0,1 0 0,0 1 0,0-1 0,0 0 0,0 0 0,0 0 0,0 1 0,0-1 0,0 0 0,0 0 0,1-1 0,28 0 0,0-8 0,-30 9 0,0 0 0,0 0 0,0 0 0,0 0 0,0 0 0,-1 0 0,1 0 0,0 0 0,0 0 0,0 0 0,0 0 0,0 0 0,0 0 0,0 0 0,0 0 0,0-1 0,0 1 0,0 0 0,0 0 0,0 0 0,0 0 0,0 0 0,0 0 0,0 0 0,0 0 0,0 0 0,-1 0 0,1 0 0,0 0 0,0 0 0,0 0 0,0 0 0,0 0 0,0 0 0,0-1 0,0 1 0,0 0 0,0 0 0,0 0 0,0 0 0,0 0 0,0 0 0,0 0 0,0 0 0,0 0 0,1 0 0,-1 0 0,0 0 0,0 0 0,0 0 0,0 0 0,0-1 0,-19 5 0,12-2 0,-1 1 0,1 0 0,0 0 0,-12 8 0,18-10 0,-1 0 0,0 0 0,1-1 0,-1 1 0,1 1 0,-1-1 0,1 0 0,0 0 0,-1 0 0,1 1 0,0-1 0,0 1 0,0-1 0,0 1 0,0-1 0,0 1 0,1-1 0,-1 1 0,0 0 0,1-1 0,-1 1 0,1 0 0,0 0 0,-1 0 0,1 3 0,1-4 0,0 1 0,0-1 0,0 0 0,0 0 0,0 1 0,0-1 0,0 0 0,1 0 0,-1 0 0,0 0 0,0 0 0,1-1 0,-1 1 0,1 0 0,-1-1 0,1 1 0,-1-1 0,1 1 0,-1-1 0,1 0 0,0 0 0,-1 1 0,3-1 0,43 0 0,-37-1 0,20-1 0,-27 2 0,-20 1 0,7 0 0,1 1 0,0 0 0,-1 0 0,1 1 0,0 0 0,0 1 0,0 0 0,1 0 0,-1 1 0,1 0 0,0 0 0,0 1 0,-7 7 0,15-12 0,0-1 0,-1 0 0,1 1 0,-1-1 0,1 1 0,0-1 0,0 1 0,-1-1 0,1 0 0,0 1 0,0-1 0,-1 1 0,1-1 0,0 1 0,0-1 0,0 1 0,0-1 0,0 1 0,0 0 0,0-1 0,0 1 0,0-1 0,0 1 0,0-1 0,0 1 0,0-1 0,1 1 0,-1-1 0,0 1 0,0-1 0,0 1 0,1 0 0,18 7 0,29-6 0,-45-2 0,2 0 0,1 0 0,-1-1 0,0 0 0,0 0 0,10-3 0,-15 4 0,1 0 0,-1 0 0,1 0 0,-1-1 0,1 1 0,-1 0 0,1-1 0,-1 1 0,1 0 0,-1-1 0,1 1 0,-1-1 0,1 1 0,-1 0 0,0-1 0,1 1 0,-1-1 0,0 1 0,0-1 0,1 1 0,-1-1 0,0 1 0,0-1 0,1 0 0,-2 0 0,1-1 0,0 1 0,-1 0 0,1 0 0,-1 0 0,1 0 0,-1 0 0,0 0 0,1 0 0,-1 1 0,0-1 0,1 0 0,-1 0 0,0 0 0,0 1 0,0-1 0,0 0 0,-1 0 0,-34-20 0,30 19 0,0-1 0,0 0 0,1 0 0,-1 0 0,1-1 0,0 0 0,0 0 0,0 0 0,0-1 0,1 1 0,0-1 0,-6-9 0,9 12 0,1 0 0,0 1 0,-1-1 0,1 0 0,0 1 0,0-1 0,0 0 0,0 0 0,1 0 0,-1 1 0,0-1 0,1 0 0,0-1 0,-1 2 0,1 0 0,-1 0 0,1 1 0,-1-1 0,0 0 0,0 0 0,1 1 0,-1-1 0,0 0 0,0 0 0,0 0 0,0 1 0,0-1 0,0 0 0,0 0 0,0 0 0,0 1 0,0-1 0,-1 0 0,1 0 0,0 1 0,0-1 0,-1 0 0,1 0 0,-1 1 0,1-1 0,0 0 0,-1 1 0,1-1 0,-1 0 0,0 1 0,1-1 0,-1 1 0,1-1 0,-1 1 0,0-1 0,1 1 0,-1 0 0,0-1 0,0 1 0,1 0 0,-1-1 0,0 1 0,0 0 0,0 0 0,1 0 0,-2 0 0,-6-2 0,-1 1 0,1 0 0,0 1 0,0 0 0,0 0 0,0 1 0,0 0 0,0 0 0,0 1 0,-12 4 0,7-2 0,1 1 0,-1 1 0,1 0 0,1 0 0,-18 13 0,28-19 0,1 1 0,-1-1 0,0 1 0,0-1 0,1 1 0,-1-1 0,0 1 0,1 0 0,-1-1 0,1 1 0,-1 0 0,1-1 0,-1 1 0,1 0 0,-1-1 0,1 1 0,0 0 0,-1 0 0,1 0 0,0 0 0,0-1 0,0 1 0,0 1 0,0-1 0,0-1 0,1 1 0,-1 0 0,1-1 0,-1 1 0,1-1 0,-1 1 0,1-1 0,-1 1 0,1-1 0,0 1 0,-1-1 0,1 1 0,0-1 0,-1 0 0,1 1 0,0-1 0,0 0 0,-1 0 0,2 0 0,46 5 0,-44-5 0,271-2 0,-379 1 0,-124 3 0,200 2 0,21-1 0,19 0 0,47 1 0,59-3 0,59 3 0,-174-4 0,0 0 0,-1 0 0,1 0 0,-1 0 0,1-1 0,-1 1 0,0-1 0,1 0 0,-1 0 0,1 0 0,-1 0 0,0 0 0,0 0 0,0 0 0,1-1 0,-1 1 0,-1-1 0,1 0 0,0 1 0,0-1 0,-1 0 0,1 0 0,0 0 0,-1 0 0,0-1 0,0 1 0,0 0 0,0 0 0,0-1 0,1-2 0,0-1 0,-1 1 0,1-1 0,-1 0 0,0 1 0,0-1 0,-1 0 0,0 0 0,0 0 0,0 0 0,-1 1 0,0-1 0,-1-7 0,1 11 0,0 1 0,0-1 0,1 1 0,-1 0 0,0-1 0,0 1 0,0 0 0,-1 0 0,1-1 0,0 1 0,0 0 0,0 0 0,-1 0 0,1 1 0,-1-1 0,1 0 0,-1 0 0,1 1 0,-1-1 0,1 1 0,-1-1 0,1 1 0,-3 0 0,-46-3 0,13 2 0,23-3 17,1 0 0,-1-1 0,-13-6 0,17 6-196,1 1 0,-1 0 0,0 0-1,0 1 1,0 1 0,0 0 0,-17-1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2:29.751"/>
    </inkml:context>
    <inkml:brush xml:id="br0">
      <inkml:brushProperty name="width" value="0.1" units="cm"/>
      <inkml:brushProperty name="height" value="0.1" units="cm"/>
      <inkml:brushProperty name="color" value="#FFFFFF"/>
    </inkml:brush>
  </inkml:definitions>
  <inkml:trace contextRef="#ctx0" brushRef="#br0">1500 156 24575,'66'1'0,"-25"0"0,72-6 0,-100 1 0,-17-2 0,-25-3 0,-166-20 0,0 8 0,-215 6 0,394 15 0,-1-1 0,0 2 0,0-1 0,0 2 0,1 0 0,-1 1 0,-21 8 0,36-11 0,1 0 0,-1 1 0,1-1 0,0 1 0,-1 0 0,1-1 0,0 1 0,0 0 0,0 0 0,0 0 0,-1 0 0,1 0 0,0 0 0,1 0 0,-1 0 0,0 0 0,0 1 0,0-1 0,1 0 0,-1 0 0,0 3 0,1-3 0,0 0 0,0 0 0,0 0 0,1 1 0,-1-1 0,0-1 0,1 1 0,-1 0 0,1 0 0,-1 0 0,1 0 0,-1 0 0,1 0 0,0 0 0,-1-1 0,1 1 0,0 0 0,0-1 0,0 1 0,-1 0 0,1-1 0,0 1 0,0-1 0,0 1 0,0-1 0,0 0 0,0 1 0,0-1 0,0 0 0,2 1 0,22 4 0,1-1 0,-1-1 0,1-1 0,50-3 0,-23 0 0,1014-2 0,-997 1 0,-70 2 0,0 0 0,0 0 0,0 0 0,0 0 0,0 0 0,0 0 0,0-1 0,0 1 0,0 0 0,0 0 0,0 0 0,0 0 0,0 0 0,0 0 0,0 0 0,0 0 0,0 0 0,0 0 0,0 0 0,0 0 0,0-1 0,0 1 0,0 0 0,0 0 0,0 0 0,0 0 0,0 0 0,0 0 0,0 0 0,0 0 0,0 0 0,0 0 0,0 0 0,0 0 0,0 0 0,0 0 0,0 0 0,1 0 0,-1-1 0,0 1 0,-16-3 0,-25-1 0,-730-9 0,714 17 0,-69 13 0,125-17 0,0 0 0,0 1 0,0-1 0,0 0 0,0 0 0,0 0 0,0 1 0,0-1 0,0 1 0,0-1 0,0 1 0,0-1 0,0 1 0,0-1 0,0 1 0,-1 1 0,3-1 0,0-1 0,0 1 0,0-1 0,-1 1 0,1 0 0,0-1 0,0 0 0,0 1 0,0-1 0,0 0 0,0 1 0,0-1 0,0 0 0,0 0 0,1 0 0,-1 0 0,0 0 0,1 0 0,298 7 0,-195-8 0,387-25 0,-481 25 0,-4 0 0,0 0 0,-1 0 0,1 0 0,0 0 0,-1-1 0,1 0 0,-1-1 0,8-4 0,-13 7 0,-1 0 0,0 0 0,1 0 0,-1 0 0,0 0 0,0 0 0,1-1 0,-1 1 0,0 0 0,0 0 0,1 0 0,-1-1 0,0 1 0,0 0 0,0 0 0,1-1 0,-1 1 0,0 0 0,0-1 0,0 1 0,0 0 0,0-1 0,0 1 0,1 0 0,-1 0 0,0-1 0,0 1 0,0 0 0,0-1 0,0 1 0,0 0 0,0-1 0,0 1 0,0 0 0,-1-1 0,-10-6 0,-20 1 0,-75-2 0,-121 9 0,98 1 0,-665-1 0,2159-1 0,-1355 0 0,20-3 0,-29 1 0,-8-1 0,-8 0 0,-245-2 0,159 6 0,-741 0 0,1146 1 0,312-5 0,-613 3 0,0 0 0,0 0 0,1 0 0,-1-1 0,0 0 0,0 1 0,0-1 0,5-2 0,-8 2 0,0 1 0,0 0 0,0 0 0,0 0 0,0 0 0,0 0 0,1 0 0,-1 0 0,0 0 0,0 0 0,0 0 0,0-1 0,0 1 0,0 0 0,0 0 0,0 0 0,0 0 0,0 0 0,1 0 0,-1-1 0,0 1 0,0 0 0,0 0 0,0 0 0,0 0 0,0 0 0,0-1 0,0 1 0,0 0 0,0 0 0,0 0 0,0 0 0,0 0 0,0-1 0,0 1 0,-1 0 0,1 0 0,0 0 0,0 0 0,0 0 0,0 0 0,0-1 0,0 1 0,0 0 0,0 0 0,0 0 0,0 0 0,-1 0 0,1 0 0,0 0 0,-18-6 0,-37-2 0,-1 4 0,-108 4 0,70 2 0,-328-1 0,471-3 0,0-2 0,78-16 0,-103 14 0,-19 1 0,-13 2 0,-17 1 0,-8 3 0,0 1 0,0 2 0,-63 16 0,40-3 0,-75 31 0,94-31 0,0 2 0,1 0 0,2 3 0,-55 43 0,87-64 0,0 1 0,-1 0 0,1 0 0,0 0 0,1 0 0,-1 0 0,0 0 0,1 1 0,-1-1 0,1 1 0,-2 4 0,3-7 0,0 1 0,0-1 0,0 1 0,0-1 0,0 1 0,0-1 0,0 1 0,0-1 0,0 1 0,0-1 0,0 0 0,0 1 0,1-1 0,-1 1 0,0-1 0,0 1 0,0-1 0,1 0 0,-1 1 0,0-1 0,1 0 0,-1 1 0,0-1 0,1 0 0,-1 1 0,1-1 0,23 6 0,16-7 0,1-1 0,67-13 0,-7 1 0,489-11 0,-456 24 0,-65-3 0,-137-3 0,-75 12 0,-224 37 0,209-20 0,21-6 0,14-2 0,-149 35 0,265-44 0,20-3 0,28-1 0,947-17 0,-290 16 0,-691 0 0,5 0 0,1 0 0,-1-1 0,1-1 0,14-3 0,-17 0 0,-14 0 0,-19-1 0,-89-1 0,-126 7 0,102 2 0,-227-2 0,-308 1 0,653 0 0,-129 6 0,220-2 0,289-22 0,-91 1 0,229 8 0,-221 6 0,-265 2 0,-9 0 0,0 1 0,0-2 0,0 1 0,0 0 0,0-1 0,0 0 0,0 0 0,6-3 0,-11 4 0,0 0 0,1 0 0,-1 0 0,0 0 0,0 0 0,0 0 0,0 0 0,0 0 0,0-1 0,1 1 0,-1 0 0,0 0 0,0 0 0,0 0 0,0 0 0,0 0 0,0-1 0,0 1 0,0 0 0,0 0 0,0 0 0,0 0 0,1 0 0,-1-1 0,0 1 0,0 0 0,0 0 0,0 0 0,0 0 0,0 0 0,0-1 0,0 1 0,-1 0 0,1 0 0,0 0 0,0 0 0,0-1 0,0 1 0,0 0 0,0 0 0,0 0 0,0 0 0,0 0 0,0 0 0,0-1 0,0 1 0,-1 0 0,1 0 0,0 0 0,0 0 0,0 0 0,0 0 0,0 0 0,0 0 0,-1 0 0,1 0 0,0-1 0,0 1 0,0 0 0,0 0 0,-1 0 0,1 0 0,0 0 0,0 0 0,0 0 0,0 0 0,-1 0 0,-12-4 0,-35-1 0,0 1 0,-68 4 0,63 0 0,-135 4 0,0 8 0,1 8 0,-324 78 0,502-95 0,-1-1 0,1 1 0,-1 0 0,1 0 0,-13 7 0,21-10 0,1 0 0,0 0 0,0 0 0,0 0 0,0 0 0,-1 0 0,1 0 0,0 0 0,0 0 0,0 0 0,-1 1 0,1-1 0,0 0 0,0 0 0,0 0 0,0 0 0,0 0 0,-1 0 0,1 0 0,0 1 0,0-1 0,0 0 0,0 0 0,0 0 0,0 0 0,0 1 0,0-1 0,-1 0 0,1 0 0,0 0 0,0 0 0,0 1 0,0-1 0,0 0 0,0 0 0,0 0 0,0 1 0,0-1 0,0 0 0,0 0 0,0 0 0,0 1 0,0-1 0,0 0 0,1 0 0,-1 0 0,0 0 0,0 1 0,0-1 0,0 0 0,0 0 0,0 0 0,0 0 0,0 0 0,1 1 0,-1-1 0,0 0 0,0 0 0,0 0 0,0 0 0,1 0 0,-1 0 0,0 0 0,0 0 0,0 1 0,1-1 0,14 3 0,58 2 0,113-6 0,-77-1 0,488 0 0,-644 5 0,-1 2 0,-54 13 0,33-5 0,-2-1 0,-52 8 0,-134 40 0,231-48 0,26-12 0,0 0 0,0 0 0,0 0 0,0 1 0,0-1 0,0 0 0,0 0 0,0 1 0,0-1 0,0 0 0,0 0 0,0 1 0,0-1 0,0 0 0,0 0 0,0 0 0,0 1 0,0-1 0,0 0 0,0 0 0,0 1 0,1-1 0,-1 0 0,0 0 0,0 0 0,0 0 0,0 1 0,0-1 0,1 0 0,-1 0 0,0 0 0,0 0 0,0 1 0,1-1 0,-1 0 0,0 0 0,0 0 0,0 0 0,1 0 0,-1 0 0,0 0 0,0 0 0,1 0 0,-1 0 0,0 0 0,0 0 0,0 0 0,1 0 0,8 2 0,0-1 0,0 1 0,17-2 0,68-5 0,160-30 0,-208 27 0,245-48 0,-284 55 0,-3 0 0,0 0 0,0 0 0,0 0 0,0 0 0,0 0 0,0-1 0,0 0 0,0 0 0,4-3 0,-8 5 0,0 0 0,0 0 0,1 0 0,-1 0 0,0-1 0,0 1 0,0 0 0,0 0 0,0 0 0,0 0 0,0 0 0,1-1 0,-1 1 0,0 0 0,0 0 0,0 0 0,0-1 0,0 1 0,0 0 0,0 0 0,0 0 0,0 0 0,0-1 0,0 1 0,0 0 0,0 0 0,0 0 0,0-1 0,0 1 0,0 0 0,0 0 0,0 0 0,0 0 0,-1-1 0,1 1 0,0 0 0,0 0 0,0 0 0,0 0 0,0-1 0,0 1 0,0 0 0,-1 0 0,1 0 0,0 0 0,0 0 0,-1 0 0,-13-6 0,-16 2 0,-416 0 0,334 6 0,42-1 0,-128 18 0,167-9 0,22-2 0,9-8 0,0 1 0,0-1 0,0 0 0,0 1 0,0-1 0,1 0 0,-1 1 0,0-1 0,0 0 0,0 1 0,1-1 0,-1 0 0,0 1 0,0-1 0,1 0 0,-1 0 0,0 1 0,1-1 0,-1 0 0,0 0 0,1 0 0,-1 1 0,1-1 0,-1 0 0,0 0 0,1 0 0,-1 0 0,0 0 0,1 0 0,-1 0 0,1 0 0,17 4 0,0 0 0,1-2 0,-1 0 0,0-1 0,20-2 0,3 1 0,37 1 0,310 2 0,-2-27 0,-377 23 0,31-6 0,-39 7 0,1 0 0,-1-1 0,1 1 0,-1-1 0,1 1 0,-1-1 0,1 1 0,-1-1 0,1 0 0,-1 0 0,0 0 0,0 0 0,1 0 0,-1 0 0,0 0 0,0 0 0,0 0 0,0-1 0,1-1 0,-2 2 0,0 0 0,0 1 0,0-1 0,0 0 0,0 0 0,0 0 0,-1 0 0,1 1 0,0-1 0,0 0 0,-1 0 0,1 0 0,-1 1 0,1-1 0,0 0 0,-1 1 0,1-1 0,-1 0 0,0 1 0,1-1 0,-1 1 0,0-1 0,1 0 0,-1 1 0,0 0 0,1-1 0,-1 1 0,0-1 0,0 1 0,0 0 0,1 0 0,-3-1 0,-28-8 0,-25 2 0,0 2 0,-101 4 0,81 2 0,-62-1 0,-136 1 0,201 3 0,-123 22 0,181-23 0,0 0 0,0 0 0,0 2 0,1 0 0,0 0 0,-1 2 0,2 0 0,-26 16 0,38-22 0,0 0 0,0-1 0,0 1 0,0 0 0,0 0 0,0-1 0,0 1 0,0 0 0,1 0 0,-1 0 0,0 0 0,1 0 0,-1 0 0,1 0 0,-1 0 0,1 0 0,0 0 0,-1 1 0,1-1 0,0 0 0,0 0 0,0 0 0,0 0 0,0 1 0,0-1 0,0 0 0,0 0 0,0 0 0,0 0 0,1 1 0,-1-1 0,0 0 0,1 0 0,-1 0 0,1 0 0,-1 0 0,1 0 0,0 0 0,-1 0 0,1 0 0,0 0 0,0-1 0,0 1 0,0 0 0,-1 0 0,1-1 0,0 1 0,0 0 0,2 0 0,3 3 0,1-1 0,-1 0 0,1 0 0,0 0 0,0-1 0,12 2 0,50 5 0,1-4 0,111-6 0,-82 0 0,-47 0 0,56 2 0,-1-5 0,143-23 0,-242 26 0,42-12 0,-48 13 0,0-1 0,1 0 0,-1 0 0,1-1 0,-1 1 0,0 0 0,0-1 0,0 1 0,0-1 0,0 1 0,0-1 0,0 0 0,0 0 0,-1 0 0,3-4 0,-4 5 0,1 0 0,-1-1 0,0 1 0,0 0 0,0 0 0,0-1 0,0 1 0,-1 0 0,1 0 0,0-1 0,-1 1 0,1 0 0,0 0 0,-1 0 0,1 0 0,-1 0 0,0-1 0,1 1 0,-1 0 0,0 0 0,0 0 0,0 1 0,1-1 0,-1 0 0,0 0 0,0 0 0,0 1 0,0-1 0,-1 0 0,1 1 0,0-1 0,0 1 0,0-1 0,0 1 0,-2 0 0,-46-16 0,-1 10 0,-2 1 0,-89 5 0,76 1 0,37-1 0,-280 9 0,249-4 0,1 2 0,-1 3 0,-66 21 0,112-27 0,-29 10 0,40-13 0,0 0 0,0 0 0,0 0 0,0 0 0,0 0 0,1 0 0,-1 0 0,0 1 0,1-1 0,-1 1 0,1-1 0,-1 1 0,1 0 0,0 0 0,-2 2 0,3-3 0,0 0 0,0-1 0,0 1 0,0-1 0,0 1 0,0 0 0,0-1 0,0 1 0,0-1 0,0 1 0,0 0 0,0-1 0,0 1 0,1-1 0,-1 1 0,0-1 0,0 1 0,1 0 0,-1-1 0,0 1 0,1-1 0,-1 0 0,1 1 0,-1-1 0,1 1 0,-1-1 0,0 1 0,1-1 0,0 0 0,-1 0 0,1 1 0,-1-1 0,1 0 0,-1 0 0,1 1 0,0-1 0,0 0 0,26 5 0,-26-4 0,86 4 0,111-5 0,-83-3 0,-44 3 0,209-10 0,-375 5 0,-94 4 0,-349 43 0,530-40 0,-9 0 0,1 1 0,0 1 0,-21 7 0,37-11 0,0 0 0,0 0 0,0 0 0,0 0 0,0 0 0,0 0 0,0 0 0,0 0 0,1 0 0,-1 0 0,0 0 0,0 0 0,0 0 0,0 0 0,0 0 0,0 0 0,0 0 0,0 0 0,0 0 0,0 0 0,1 0 0,-1 0 0,0 0 0,0 0 0,0 0 0,0 0 0,0 1 0,0-1 0,0 0 0,0 0 0,0 0 0,0 0 0,0 0 0,0 0 0,0 0 0,0 0 0,0 0 0,1 0 0,-1 0 0,0 0 0,0 0 0,0 1 0,0-1 0,0 0 0,0 0 0,0 0 0,0 0 0,0 0 0,0 0 0,0 0 0,0 0 0,0 0 0,0 0 0,0 1 0,0-1 0,0 0 0,-1 0 0,1 0 0,0 0 0,0 0 0,0 0 0,0 0 0,16 3 0,20-1 0,55-5 0,160-28 0,88-40 0,-225 45 0,-54 14 0,61-17 0,-92 14 0,-24 6 0,-5 8 0,-1 0 0,1 1 0,-1-1 0,1 0 0,-1 1 0,0-1 0,1 1 0,-1-1 0,1 1 0,-1-1 0,0 1 0,0-1 0,1 1 0,-1 0 0,0-1 0,0 1 0,1 0 0,-3 0 0,-14-4 0,-1 1 0,0 1 0,0 0 0,-1 2 0,-20 1 0,-4 0 0,-330 4 0,1 25 0,345-26 0,-555 102 0,570-103 0,-13 3 0,0 2 0,0 0 0,-30 15 0,53-22 0,0 0 0,0 0 0,1 0 0,-1 1 0,0-1 0,1 0 0,-1 1 0,1-1 0,-1 0 0,1 1 0,-2 3 0,2-4 0,1-1 0,0 1 0,-1 0 0,1-1 0,0 1 0,0 0 0,0 0 0,0-1 0,0 1 0,0 0 0,0-1 0,0 1 0,0 0 0,0 0 0,0-1 0,0 1 0,0 0 0,1 0 0,-1-1 0,0 1 0,1 0 0,0 0 0,0 1 0,1 0 0,0 0 0,1 0 0,-1 0 0,0-1 0,0 1 0,1-1 0,-1 1 0,1-1 0,-1 0 0,1 0 0,0 0 0,-1 0 0,1-1 0,4 1 0,42 5 0,-1-3 0,60-3 0,-45-1 0,285 2 0,344-5 0,-659 1 0,-29 1 0,-16-1 0,-21 0 0,-16 1-1365,-3 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2:31.591"/>
    </inkml:context>
    <inkml:brush xml:id="br0">
      <inkml:brushProperty name="width" value="0.1" units="cm"/>
      <inkml:brushProperty name="height" value="0.1" units="cm"/>
      <inkml:brushProperty name="color" value="#FFFFFF"/>
    </inkml:brush>
  </inkml:definitions>
  <inkml:trace contextRef="#ctx0" brushRef="#br0">821 415 24575,'153'0'0,"294"-36"0,-242 2 0,-186 29 0,-19 5 0,0 0 0,0 0 0,0 0 0,0 0 0,0 0 0,0 0 0,0 0 0,0 0 0,0 0 0,-1 0 0,1 0 0,0 0 0,0 0 0,0-1 0,0 1 0,0 0 0,0 0 0,0 0 0,0 0 0,0 0 0,0 0 0,0 0 0,-1 0 0,1 0 0,0 0 0,0 0 0,0 0 0,0 0 0,0 0 0,0-1 0,0 1 0,0 0 0,0 0 0,0 0 0,0 0 0,0 0 0,0 0 0,0 0 0,0 0 0,0 0 0,0-1 0,0 1 0,0 0 0,0 0 0,0 0 0,0 0 0,0 0 0,0 0 0,0 0 0,0 0 0,0 0 0,0 0 0,0-1 0,0 1 0,0 0 0,1 0 0,-1 0 0,0 0 0,0 0 0,0 0 0,0 0 0,0 0 0,0 0 0,0 0 0,0 0 0,0 0 0,0 0 0,0 0 0,1 0 0,-36-5 0,-530 7 0,486 0 0,1 4 0,-1 4 0,-128 33 0,203-42 0,0 0 0,0 1 0,0 0 0,0 0 0,0 0 0,0 0 0,-3 4 0,6-6 0,1 0 0,0 0 0,0 0 0,-1 0 0,1 1 0,0-1 0,0 0 0,0 0 0,-1 0 0,1 1 0,0-1 0,0 0 0,0 0 0,0 1 0,0-1 0,0 0 0,-1 0 0,1 1 0,0-1 0,0 0 0,0 0 0,0 1 0,0-1 0,0 0 0,0 1 0,0-1 0,0 0 0,0 0 0,0 1 0,0-1 0,1 0 0,-1 0 0,0 1 0,0-1 0,0 0 0,0 1 0,21 5 0,17-6 0,1-1 0,-1-2 0,52-11 0,-20 4 0,16-2 0,613-96 0,-679 104 0,-10 3 0,1-1 0,-1 0 0,0-1 0,0 0 0,0-1 0,0 0 0,-1 0 0,10-7 0,-19 11 0,1 0 0,-1 0 0,0 0 0,1 0 0,-1-1 0,0 1 0,0 0 0,1 0 0,-1-1 0,0 1 0,1 0 0,-1-1 0,0 1 0,0 0 0,0-1 0,1 1 0,-1 0 0,0-1 0,0 1 0,0 0 0,0-1 0,0 1 0,1-1 0,-1 1 0,0 0 0,0-1 0,0 1 0,0 0 0,0-1 0,0 1 0,-1-1 0,1 1 0,0 0 0,0-1 0,0 1 0,0 0 0,0-1 0,0 1 0,-1-1 0,1 1 0,0 0 0,0 0 0,-1-1 0,1 1 0,0 0 0,0-1 0,-1 1 0,1 0 0,0 0 0,-1-1 0,1 1 0,0 0 0,-1 0 0,1 0 0,0 0 0,-1-1 0,1 1 0,0 0 0,-1 0 0,1 0 0,-1 0 0,1 0 0,0 0 0,-1 0 0,1 0 0,-1 0 0,1 0 0,-33-5 0,-34 6 0,0 2 0,-120 21 0,66-6 0,58-10 0,-469 75 0,506-72 0,24-4 0,16-1 0,11-4 0,-1-1 0,0-1 0,0-1 0,1-1 0,-1-1 0,30-9 0,-23 6 0,1006-201 0,-991 197 0,272-68 0,-311 76 0,1-1 0,-1 0 0,0-1 0,10-7 0,-16 11 0,0 0 0,-1-1 0,1 1 0,0-1 0,-1 0 0,1 1 0,-1-1 0,1 1 0,-1-1 0,1 0 0,-1 1 0,1-1 0,-1 0 0,1 0 0,-1 1 0,0-1 0,0 0 0,1 0 0,-1 0 0,0-1 0,0 1 0,-1 0 0,1 1 0,-1-1 0,0 0 0,1 0 0,-1 0 0,1 1 0,-1-1 0,0 0 0,0 1 0,0-1 0,1 1 0,-1-1 0,0 1 0,0-1 0,0 1 0,0-1 0,0 1 0,0 0 0,0 0 0,0-1 0,-1 1 0,-27-5 0,0 1 0,0 1 0,0 2 0,-39 3 0,9-1 0,-376-1-173,-657 6-531,1027-5 704,-265 18 0,323-18 0,0-1 0,0 0 0,1 1 0,-1 0 0,1 0 0,-1 1 0,1 0 0,0 0 0,0 1 0,0-1 0,0 1 0,-7 5 0,13-8 3,-1 0-1,1 1 0,0-1 1,-1 1-1,1-1 1,0 0-1,-1 1 0,1-1 1,0 1-1,0-1 0,-1 0 1,1 1-1,0-1 0,0 1 1,0-1-1,0 1 0,-1-1 1,1 1-1,0-1 1,0 1-1,0-1 0,0 1 1,0-1-1,0 1 0,1-1 1,-1 1-1,0-1 0,0 1 1,0-1-1,1 2 0,13 10 181,23 2 292,2-5-448,0-3-1,1-1 1,0-2 0,47-2-1,-48-1-13,785 0-13,-460-1 0,-445 3 0,-144 24 0,-77 37 0,133-26 0,-134 21 0,-170 38 0,461-93 0,8-2 0,0-1 0,0 1 0,0 0 0,0 0 0,1 1 0,-1-1 0,0 1 0,1 0 0,-6 4 0,9-6 0,-1 0 0,1 0 0,0 1 0,0-1 0,0 0 0,0 0 0,0 1 0,0-1 0,0 0 0,0 0 0,0 0 0,1 1 0,-1-1 0,0 0 0,0 0 0,0 1 0,0-1 0,0 0 0,0 0 0,0 0 0,0 0 0,1 1 0,-1-1 0,0 0 0,0 0 0,0 0 0,0 0 0,1 1 0,-1-1 0,0 0 0,0 0 0,0 0 0,1 0 0,-1 0 0,0 0 0,0 0 0,1 0 0,-1 0 0,0 0 0,0 1 0,0-1 0,1 0 0,-1 0 0,0-1 0,0 1 0,1 0 0,-1 0 0,0 0 0,1 0 0,14 3 0,102 1 0,219-20 0,346-99 0,-543 87 0,-134 27 0,0 0 0,-1 0 0,1-1 0,-1 1 0,0-1 0,7-3 0,-11 5 0,0-1 0,0 1 0,0 0 0,1 0 0,-1 0 0,0 0 0,0 0 0,0 0 0,0-1 0,1 1 0,-1 0 0,0 0 0,0 0 0,0 0 0,0-1 0,0 1 0,0 0 0,1 0 0,-1 0 0,0-1 0,0 1 0,0 0 0,0 0 0,0 0 0,0-1 0,0 1 0,0 0 0,0 0 0,0 0 0,0-1 0,0 1 0,0 0 0,0 0 0,0 0 0,0-1 0,0 1 0,-1 0 0,1 0 0,0 0 0,0-1 0,0 1 0,0 0 0,0 0 0,-21-7 0,-46-2-682,-103 1-1,142 8-6143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2:36.380"/>
    </inkml:context>
    <inkml:brush xml:id="br0">
      <inkml:brushProperty name="width" value="0.1" units="cm"/>
      <inkml:brushProperty name="height" value="0.1" units="cm"/>
      <inkml:brushProperty name="color" value="#FFFFFF"/>
    </inkml:brush>
  </inkml:definitions>
  <inkml:trace contextRef="#ctx0" brushRef="#br0">951 74 24575,'-47'1'0,"-60"9"0,50-6 0,0-2 0,0-3 0,-88-12 0,-2 0 0,112 11 0,-27 0 0,-68-13 0,125 12 0,20 2 0,32 1 0,-47 0 0,1997 5-1246,-1405-5 1054,-563-2 378,-28 1 6,-6-1 30,-46-5 434,-390-22-447,-5 26-305,289 3-4,-181-1-666,-687 6 684,1016-4 82,-46-1 0,-99 16 0,121-5 0,28-4 0,18 2 0,13-4 20,0 0 1,0-2-1,44 1 0,-43-3 69,1097 8-59,-720-11 67,309 0-97,-1277 1-56,-715 6-139,1246-5 195,-379 25 0,395-23 0,10-2 0,1 1 0,0-1 0,-1 1 0,1 1 0,-1-1 0,1 1 0,0 0 0,0 1 0,0-1 0,0 1 0,-6 4 0,12-6-1,-1-1 0,1 1 0,0-1 1,-1 0-1,1 1 0,0-1 0,0 1 0,0-1 0,0 1 1,-1-1-1,1 1 0,0-1 0,0 1 0,0-1 0,0 1 1,0-1-1,0 1 0,0-1 0,0 1 0,1-1 1,-1 1-1,0-1 0,0 0 0,0 1 0,0-1 0,1 1 1,-1-1-1,0 1 0,0-1 0,1 0 0,-1 1 0,0-1 1,1 1-1,-1-1 0,0 0 0,1 1 0,-1-1 0,1 0 1,-1 0-1,0 1 0,1-1 0,-1 0 0,1 0 1,-1 0-1,1 0 0,-1 1 0,1-1 0,0 0 0,27 10 204,9-1 87,0-3 0,58 5 0,85-7-412,-110-3 183,986-9-61,-863-7 0,-152 7 0,-41 8 0,0 0 0,-1 0 0,1 0 0,0 0 0,0 0 0,0 0 0,0-1 0,0 1 0,0 0 0,0 0 0,0 0 0,-1 0 0,1 0 0,0-1 0,0 1 0,0 0 0,0 0 0,0 0 0,0 0 0,0-1 0,0 1 0,0 0 0,0 0 0,0 0 0,0 0 0,0 0 0,0-1 0,0 1 0,0 0 0,0 0 0,0 0 0,0 0 0,0-1 0,1 1 0,-1 0 0,0 0 0,0 0 0,0 0 0,0 0 0,0-1 0,0 1 0,0 0 0,0 0 0,1 0 0,-1 0 0,0 0 0,0 0 0,-21-4 0,-392-2 0,245 8 0,-378 7 0,3 37 0,532-45 0,-10 2 0,1 0 0,-1 1 0,0 1 0,-23 9 0,43-13 0,-1 0 0,0 0 0,0 0 0,1 0 0,-1 0 0,0 0 0,1 0 0,-1 0 0,1 1 0,-3 2 0,4-4 0,-1 1 0,1-1 0,0 1 0,0-1 0,-1 1 0,1 0 0,0-1 0,0 1 0,0-1 0,0 1 0,0 0 0,0-1 0,0 1 0,0-1 0,0 1 0,0 0 0,0-1 0,0 1 0,0-1 0,0 1 0,1-1 0,-1 1 0,0 0 0,2 2 0,1 0 0,-1-1 0,0 0 0,1 1 0,-1-1 0,1 0 0,-1 0 0,1-1 0,0 1 0,0-1 0,4 2 0,25 11 0,2-2 0,-1-1 0,1-2 0,57 8 0,144 4 0,514-15 0,-609-8 0,-120 1 0,-28 1 0,-35 0 0,-211-1 0,-434 5 0,634-2 0,-82 12 0,96-2 0,40-12 0,1 0 0,-1 0 0,0 0 0,1 0 0,-1 0 0,0 0 0,0 0 0,1 0 0,-1 0 0,0 0 0,0 0 0,1 1 0,-1-1 0,0 0 0,0 0 0,0 0 0,1 0 0,-1 0 0,0 1 0,0-1 0,0 0 0,1 0 0,-1 0 0,0 1 0,0-1 0,0 0 0,0 0 0,0 1 0,0-1 0,1 0 0,-1 0 0,0 1 0,0-1 0,0 0 0,0 0 0,0 1 0,0-1 0,0 0 0,0 0 0,0 1 0,0-1 0,0 0 0,0 1 0,0-1 0,-1 0 0,1 0 0,0 1 0,0-1 0,0 0 0,0 0 0,0 0 0,0 1 0,-1-1 0,1 0 0,0 0 0,0 0 0,0 1 0,-1-1 0,1 0 0,0 0 0,0 0 0,0 0 0,-1 0 0,1 1 0,0-1 0,0 0 0,-1 0 0,26 6 0,76 2 0,126-5 0,-128-4 0,936-1 0,-1108 2-1365,46 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2:36.727"/>
    </inkml:context>
    <inkml:brush xml:id="br0">
      <inkml:brushProperty name="width" value="0.1" units="cm"/>
      <inkml:brushProperty name="height" value="0.1" units="cm"/>
      <inkml:brushProperty name="color" value="#FFFFFF"/>
    </inkml:brush>
  </inkml:definitions>
  <inkml:trace contextRef="#ctx0" brushRef="#br0">17 1 24575,'-2'0'0,"-4"0"0,-2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15:42:39.339"/>
    </inkml:context>
    <inkml:brush xml:id="br0">
      <inkml:brushProperty name="width" value="0.1" units="cm"/>
      <inkml:brushProperty name="height" value="0.1" units="cm"/>
      <inkml:brushProperty name="color" value="#FFFFFF"/>
    </inkml:brush>
  </inkml:definitions>
  <inkml:trace contextRef="#ctx0" brushRef="#br0">159 101 24575,'0'-1'0,"0"-8"0,0 0 0,0 0 0,1 0 0,0 0 0,4-10 0,-5 17 0,1 0 0,0 0 0,0 0 0,0 0 0,0 0 0,0 1 0,0-1 0,0 0 0,0 0 0,1 1 0,-1-1 0,1 1 0,0 0 0,-1-1 0,1 1 0,0 0 0,-1 0 0,1 0 0,0 0 0,0 0 0,0 0 0,0 1 0,0-1 0,0 1 0,0-1 0,0 1 0,4-1 0,7 4 0,-17 6 0,-17 6 0,-14 0 0,14-7 0,1 1 0,0 1 0,0 1 0,1 0 0,-19 16 0,35-25 0,1 1 0,0 0 0,-1-1 0,1 1 0,0 0 0,0 0 0,0 1 0,1-1 0,-1 0 0,1 1 0,0-1 0,0 1 0,0-1 0,0 5 0,0-6 0,1-1 0,0 1 0,0-1 0,0 1 0,0 0 0,0-1 0,1 1 0,-1-1 0,0 1 0,1-1 0,-1 1 0,1-1 0,0 1 0,-1-1 0,1 1 0,0-1 0,0 0 0,0 1 0,0-1 0,0 0 0,0 0 0,0 0 0,0 0 0,1 0 0,-1 0 0,0 0 0,1 0 0,-1 0 0,0-1 0,1 1 0,-1-1 0,1 1 0,2 0 0,3 1 0,0-1 0,0 0 0,0-1 0,0 1 0,0-1 0,0 0 0,0-1 0,10-1 0,-16 1 0,1 1 0,-1 0 0,1-1 0,-1 1 0,1-1 0,-1 1 0,0-1 0,1 0 0,-1 0 0,0 1 0,0-1 0,0 0 0,1 0 0,-1 0 0,0 0 0,0-1 0,0 1 0,-1 0 0,1 0 0,0 0 0,0-1 0,-1 1 0,1 0 0,0-1 0,-1 1 0,0-1 0,1 1 0,-1-1 0,0 1 0,0-1 0,1 1 0,-1-1 0,0 1 0,-1-1 0,1 1 0,0-1 0,0 1 0,-1-1 0,1 1 0,-1 0 0,1-1 0,-1 1 0,1 0 0,-3-3 0,3 2 0,-1 1 0,0-1 0,1 1 0,-1-1 0,1 0 0,-1 1 0,1-1 0,0 0 0,0 0 0,-1 1 0,1-1 0,1 0 0,-1 1 0,0-1 0,0 0 0,1 1 0,-1-1 0,1-2 0,0 3 0,0 0 0,0 0 0,0 0 0,0 0 0,0 0 0,0 0 0,0 0 0,0 1 0,0-1 0,1 0 0,-1 1 0,0-1 0,0 1 0,1-1 0,-1 1 0,0 0 0,1-1 0,-1 1 0,0 0 0,1 0 0,-1 0 0,0 0 0,1 0 0,1 1 0,2 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082F4-AF5C-46A6-9C9B-9077EF027365}" type="datetimeFigureOut">
              <a:rPr lang="en-IN" smtClean="0"/>
              <a:t>05-08-2023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098EE-01D1-468C-8623-3D8AA4E90380}" type="slidenum">
              <a:rPr lang="en-IN" smtClean="0"/>
              <a:t>‹#›</a:t>
            </a:fld>
            <a:endParaRPr lang="en-IN"/>
          </a:p>
        </p:txBody>
      </p:sp>
    </p:spTree>
    <p:extLst>
      <p:ext uri="{BB962C8B-B14F-4D97-AF65-F5344CB8AC3E}">
        <p14:creationId xmlns:p14="http://schemas.microsoft.com/office/powerpoint/2010/main" val="2869510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Spatial cognition refers to the mental processes and abilities involved in perceiving, understanding, and navigating through the physical space around us. It encompasses the way we perceive, interpret, and mentally represent spatial information, such as the size, shape, distance, and location of objects and places in our environment.</a:t>
            </a:r>
          </a:p>
          <a:p>
            <a:r>
              <a:rPr lang="en-US" b="0" i="0" dirty="0">
                <a:solidFill>
                  <a:srgbClr val="D1D5DB"/>
                </a:solidFill>
                <a:effectLst/>
                <a:latin typeface="Söhne"/>
              </a:rPr>
              <a:t>Humans possess remarkable spatial cognition skills that allow us to interact effectively with the world. These skills are supported by various cognitive processes, including perception, attention, memory, and problem-solving.</a:t>
            </a:r>
          </a:p>
          <a:p>
            <a:r>
              <a:rPr lang="en-US" b="0" i="0" dirty="0">
                <a:solidFill>
                  <a:srgbClr val="D1D5DB"/>
                </a:solidFill>
                <a:effectLst/>
                <a:latin typeface="Söhne"/>
              </a:rPr>
              <a:t>Enhancing spatial cognition skills can have broad practical implications, ranging from improving navigation systems and architectural design to optimizing educational curricula and training programs. Additionally, spatial cognition training can benefit individuals of all ages by enhancing their cognitive abilities, problem-solving skills, and overall spatial awareness.</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2</a:t>
            </a:fld>
            <a:endParaRPr lang="en-IN"/>
          </a:p>
        </p:txBody>
      </p:sp>
    </p:spTree>
    <p:extLst>
      <p:ext uri="{BB962C8B-B14F-4D97-AF65-F5344CB8AC3E}">
        <p14:creationId xmlns:p14="http://schemas.microsoft.com/office/powerpoint/2010/main" val="309484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image we generate a set of hypothesis state. </a:t>
            </a:r>
          </a:p>
          <a:p>
            <a:r>
              <a:rPr lang="en-US" dirty="0"/>
              <a:t>Then we test each hypothesis by rendering a template  and registering it to the image</a:t>
            </a:r>
          </a:p>
          <a:p>
            <a:r>
              <a:rPr lang="en-US" dirty="0"/>
              <a:t>And finally we use Viterbi decoding algorithm to compute the best hypothesis sequences for the images observed.</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18</a:t>
            </a:fld>
            <a:endParaRPr lang="en-IN"/>
          </a:p>
        </p:txBody>
      </p:sp>
    </p:spTree>
    <p:extLst>
      <p:ext uri="{BB962C8B-B14F-4D97-AF65-F5344CB8AC3E}">
        <p14:creationId xmlns:p14="http://schemas.microsoft.com/office/powerpoint/2010/main" val="1986284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construction—creating or copying spatial arrangements—is a hallmark of human spatial cognition. Spatial construction appears early in development, predicts later spatial and mathematical skills, and is used throughout life. </a:t>
            </a:r>
          </a:p>
          <a:p>
            <a:r>
              <a:rPr lang="en-US" dirty="0"/>
              <a:t>In this paper they introduce a novel behavioral coding formalism to characterize an individual’s entire construction process, examine many individuals’ processes in aggregate, and summarize patterns that emerge.</a:t>
            </a:r>
          </a:p>
          <a:p>
            <a:r>
              <a:rPr lang="en-US" dirty="0"/>
              <a:t>offers a new method that can more precisely describe the behavioral patterns observed during construction in order to reveal the underlying cognitive processes engaged, and capture individual differences in building expertise</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19</a:t>
            </a:fld>
            <a:endParaRPr lang="en-IN"/>
          </a:p>
        </p:txBody>
      </p:sp>
    </p:spTree>
    <p:extLst>
      <p:ext uri="{BB962C8B-B14F-4D97-AF65-F5344CB8AC3E}">
        <p14:creationId xmlns:p14="http://schemas.microsoft.com/office/powerpoint/2010/main" val="2373108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construction—creating or copying spatial arrangements—is a hallmark of human spatial cognition. Spatial construction appears early in development, predicts later spatial and mathematical skills, and is used throughout life. </a:t>
            </a:r>
          </a:p>
          <a:p>
            <a:r>
              <a:rPr lang="en-US" dirty="0"/>
              <a:t>In this paper they introduce a novel behavioral coding formalism to characterize an individual’s entire construction process, examine many individuals’ processes in aggregate, and summarize patterns that emerge.</a:t>
            </a:r>
          </a:p>
          <a:p>
            <a:r>
              <a:rPr lang="en-US" dirty="0"/>
              <a:t>offers a new method that can more precisely describe the behavioral patterns observed during construction in order to reveal the underlying cognitive processes engaged, and capture individual differences in building expertise</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20</a:t>
            </a:fld>
            <a:endParaRPr lang="en-IN"/>
          </a:p>
        </p:txBody>
      </p:sp>
    </p:spTree>
    <p:extLst>
      <p:ext uri="{BB962C8B-B14F-4D97-AF65-F5344CB8AC3E}">
        <p14:creationId xmlns:p14="http://schemas.microsoft.com/office/powerpoint/2010/main" val="3890748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mbria" panose="02040503050406030204" pitchFamily="18" charset="0"/>
                <a:ea typeface="MS Mincho" panose="02020609040205080304" pitchFamily="49" charset="-128"/>
                <a:cs typeface="Times New Roman" panose="02020603050405020304" pitchFamily="18" charset="0"/>
              </a:rPr>
              <a:t>We evaluate performance at three increasingly detailed levels of spatial granularity on two multimodal (RGBD + IMU) datasets. On the first, designed to match the assumptions of the model, we report better than 90% accuracy at the finest level of granularity. On the second, designed to test the robustness of our model under adverse, real-world conditions, we report 67% accuracy and 91% precision at the mid-level of granularity.</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21</a:t>
            </a:fld>
            <a:endParaRPr lang="en-IN"/>
          </a:p>
        </p:txBody>
      </p:sp>
    </p:spTree>
    <p:extLst>
      <p:ext uri="{BB962C8B-B14F-4D97-AF65-F5344CB8AC3E}">
        <p14:creationId xmlns:p14="http://schemas.microsoft.com/office/powerpoint/2010/main" val="3111549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construction—creating or copying spatial arrangements—is a hallmark of human spatial cognition. Spatial construction appears early in development, predicts later spatial and mathematical skills, and is used throughout life. </a:t>
            </a:r>
          </a:p>
          <a:p>
            <a:r>
              <a:rPr lang="en-US" dirty="0"/>
              <a:t>In this paper they introduce a novel behavioral coding formalism to characterize an individual’s entire construction process, examine many individuals’ processes in aggregate, and summarize patterns that emerge.</a:t>
            </a:r>
          </a:p>
          <a:p>
            <a:r>
              <a:rPr lang="en-US" dirty="0"/>
              <a:t>offers a new method that can more precisely describe the behavioral patterns observed during construction in order to reveal the underlying cognitive processes engaged, and capture individual differences in building expertise</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22</a:t>
            </a:fld>
            <a:endParaRPr lang="en-IN"/>
          </a:p>
        </p:txBody>
      </p:sp>
    </p:spTree>
    <p:extLst>
      <p:ext uri="{BB962C8B-B14F-4D97-AF65-F5344CB8AC3E}">
        <p14:creationId xmlns:p14="http://schemas.microsoft.com/office/powerpoint/2010/main" val="322365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controlled dataset the system estimates more than 90% but it drops 64% in estimating the states but precision is 93% when estimating the edges. This tells us that when the system makes the mistake its guess is mostly true to subpart of the true state.</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25</a:t>
            </a:fld>
            <a:endParaRPr lang="en-IN"/>
          </a:p>
        </p:txBody>
      </p:sp>
    </p:spTree>
    <p:extLst>
      <p:ext uri="{BB962C8B-B14F-4D97-AF65-F5344CB8AC3E}">
        <p14:creationId xmlns:p14="http://schemas.microsoft.com/office/powerpoint/2010/main" val="316316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controlled dataset the system estimates more than 90% but it drops 64% in estimating the states but precision is 93% when estimating the edges. This tells us that when the system makes the mistake its guess is mostly true to subpart of the true state.</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27</a:t>
            </a:fld>
            <a:endParaRPr lang="en-IN"/>
          </a:p>
        </p:txBody>
      </p:sp>
    </p:spTree>
    <p:extLst>
      <p:ext uri="{BB962C8B-B14F-4D97-AF65-F5344CB8AC3E}">
        <p14:creationId xmlns:p14="http://schemas.microsoft.com/office/powerpoint/2010/main" val="1358553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Spatial cognition refers to the mental processes and abilities involved in perceiving, understanding, and navigating through the physical space around us. It encompasses the way we perceive, interpret, and mentally represent spatial information, such as the size, shape, distance, and location of objects and places in our environment.</a:t>
            </a:r>
          </a:p>
          <a:p>
            <a:r>
              <a:rPr lang="en-US" b="0" i="0" dirty="0">
                <a:solidFill>
                  <a:srgbClr val="D1D5DB"/>
                </a:solidFill>
                <a:effectLst/>
                <a:latin typeface="Söhne"/>
              </a:rPr>
              <a:t>Humans possess remarkable spatial cognition skills that allow us to interact effectively with the world. These skills are supported by various cognitive processes, including perception, attention, memory, and problem-solving.</a:t>
            </a:r>
          </a:p>
          <a:p>
            <a:r>
              <a:rPr lang="en-US" b="0" i="0" dirty="0">
                <a:solidFill>
                  <a:srgbClr val="D1D5DB"/>
                </a:solidFill>
                <a:effectLst/>
                <a:latin typeface="Söhne"/>
              </a:rPr>
              <a:t>Enhancing spatial cognition skills can have broad practical implications, ranging from improving navigation systems and architectural design to optimizing educational curricula and training programs. Additionally, spatial cognition training can benefit individuals of all ages by enhancing their cognitive abilities, problem-solving skills, and overall spatial awareness.</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3</a:t>
            </a:fld>
            <a:endParaRPr lang="en-IN"/>
          </a:p>
        </p:txBody>
      </p:sp>
    </p:spTree>
    <p:extLst>
      <p:ext uri="{BB962C8B-B14F-4D97-AF65-F5344CB8AC3E}">
        <p14:creationId xmlns:p14="http://schemas.microsoft.com/office/powerpoint/2010/main" val="2314887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Duplo™ blocks for the construction copy task. These blocks were chosen for several reasons. First, the attachment mechanism allowed the blocks to be connected to each other in fixed ways. The attachment studs permitted precise specification of the relationships between blocks above and beside one another. In addition, the limited set of colors (red, yellow, green, blue) of each shape (2x2 square, 4x2 rectangle) were ideal for the precise measurement system we developed. </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4</a:t>
            </a:fld>
            <a:endParaRPr lang="en-IN"/>
          </a:p>
        </p:txBody>
      </p:sp>
    </p:spTree>
    <p:extLst>
      <p:ext uri="{BB962C8B-B14F-4D97-AF65-F5344CB8AC3E}">
        <p14:creationId xmlns:p14="http://schemas.microsoft.com/office/powerpoint/2010/main" val="1198851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6</a:t>
            </a:fld>
            <a:endParaRPr lang="en-IN"/>
          </a:p>
        </p:txBody>
      </p:sp>
    </p:spTree>
    <p:extLst>
      <p:ext uri="{BB962C8B-B14F-4D97-AF65-F5344CB8AC3E}">
        <p14:creationId xmlns:p14="http://schemas.microsoft.com/office/powerpoint/2010/main" val="815480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two papers, one of which was for </a:t>
            </a:r>
            <a:r>
              <a:rPr lang="en-US" dirty="0" err="1"/>
              <a:t>charachterizing</a:t>
            </a:r>
            <a:r>
              <a:rPr lang="en-US" dirty="0"/>
              <a:t> Spatial construction process and other was a computer vision approach for understanding these assembly processes.</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7</a:t>
            </a:fld>
            <a:endParaRPr lang="en-IN"/>
          </a:p>
        </p:txBody>
      </p:sp>
    </p:spTree>
    <p:extLst>
      <p:ext uri="{BB962C8B-B14F-4D97-AF65-F5344CB8AC3E}">
        <p14:creationId xmlns:p14="http://schemas.microsoft.com/office/powerpoint/2010/main" val="2850532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8</a:t>
            </a:fld>
            <a:endParaRPr lang="en-IN"/>
          </a:p>
        </p:txBody>
      </p:sp>
    </p:spTree>
    <p:extLst>
      <p:ext uri="{BB962C8B-B14F-4D97-AF65-F5344CB8AC3E}">
        <p14:creationId xmlns:p14="http://schemas.microsoft.com/office/powerpoint/2010/main" val="424963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application adds a level of detail beyond these traditional adjacency relationships: in addition to describing which two objects are connected, we also describe precisely how they are connected by specifying the exact 3D pose (rotation and translation) between the two objects.</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9</a:t>
            </a:fld>
            <a:endParaRPr lang="en-IN"/>
          </a:p>
        </p:txBody>
      </p:sp>
    </p:spTree>
    <p:extLst>
      <p:ext uri="{BB962C8B-B14F-4D97-AF65-F5344CB8AC3E}">
        <p14:creationId xmlns:p14="http://schemas.microsoft.com/office/powerpoint/2010/main" val="224073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two papers, one of which was for </a:t>
            </a:r>
            <a:r>
              <a:rPr lang="en-US" dirty="0" err="1"/>
              <a:t>charachterizing</a:t>
            </a:r>
            <a:r>
              <a:rPr lang="en-US" dirty="0"/>
              <a:t> Spatial construction process and other was a computer vision approach for understanding these assembly processes.</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10</a:t>
            </a:fld>
            <a:endParaRPr lang="en-IN"/>
          </a:p>
        </p:txBody>
      </p:sp>
    </p:spTree>
    <p:extLst>
      <p:ext uri="{BB962C8B-B14F-4D97-AF65-F5344CB8AC3E}">
        <p14:creationId xmlns:p14="http://schemas.microsoft.com/office/powerpoint/2010/main" val="30350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two papers, one of which was for </a:t>
            </a:r>
            <a:r>
              <a:rPr lang="en-US" dirty="0" err="1"/>
              <a:t>charachterizing</a:t>
            </a:r>
            <a:r>
              <a:rPr lang="en-US" dirty="0"/>
              <a:t> Spatial construction process and other was a computer vision approach for understanding these assembly processes.</a:t>
            </a:r>
            <a:endParaRPr lang="en-IN" dirty="0"/>
          </a:p>
        </p:txBody>
      </p:sp>
      <p:sp>
        <p:nvSpPr>
          <p:cNvPr id="4" name="Slide Number Placeholder 3"/>
          <p:cNvSpPr>
            <a:spLocks noGrp="1"/>
          </p:cNvSpPr>
          <p:nvPr>
            <p:ph type="sldNum" sz="quarter" idx="5"/>
          </p:nvPr>
        </p:nvSpPr>
        <p:spPr/>
        <p:txBody>
          <a:bodyPr/>
          <a:lstStyle/>
          <a:p>
            <a:fld id="{300098EE-01D1-468C-8623-3D8AA4E90380}" type="slidenum">
              <a:rPr lang="en-IN" smtClean="0"/>
              <a:t>13</a:t>
            </a:fld>
            <a:endParaRPr lang="en-IN"/>
          </a:p>
        </p:txBody>
      </p:sp>
    </p:spTree>
    <p:extLst>
      <p:ext uri="{BB962C8B-B14F-4D97-AF65-F5344CB8AC3E}">
        <p14:creationId xmlns:p14="http://schemas.microsoft.com/office/powerpoint/2010/main" val="2308354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80.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9.svg"/><Relationship Id="rId10"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50.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29.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customXml" Target="../ink/ink4.xml"/><Relationship Id="rId18" Type="http://schemas.openxmlformats.org/officeDocument/2006/relationships/image" Target="../media/image48.png"/><Relationship Id="rId26" Type="http://schemas.openxmlformats.org/officeDocument/2006/relationships/image" Target="../media/image52.png"/><Relationship Id="rId3" Type="http://schemas.openxmlformats.org/officeDocument/2006/relationships/image" Target="../media/image42.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450.png"/><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notesSlide" Target="../notesSlides/notesSlide15.xml"/><Relationship Id="rId16" Type="http://schemas.openxmlformats.org/officeDocument/2006/relationships/image" Target="../media/image47.png"/><Relationship Id="rId20" Type="http://schemas.openxmlformats.org/officeDocument/2006/relationships/image" Target="../media/image49.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customXml" Target="../ink/ink3.xml"/><Relationship Id="rId24" Type="http://schemas.openxmlformats.org/officeDocument/2006/relationships/image" Target="../media/image51.png"/><Relationship Id="rId5" Type="http://schemas.openxmlformats.org/officeDocument/2006/relationships/image" Target="../media/image44.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53.png"/><Relationship Id="rId10" Type="http://schemas.openxmlformats.org/officeDocument/2006/relationships/image" Target="../media/image440.png"/><Relationship Id="rId19" Type="http://schemas.openxmlformats.org/officeDocument/2006/relationships/customXml" Target="../ink/ink7.xml"/><Relationship Id="rId4" Type="http://schemas.openxmlformats.org/officeDocument/2006/relationships/image" Target="../media/image43.svg"/><Relationship Id="rId9" Type="http://schemas.openxmlformats.org/officeDocument/2006/relationships/customXml" Target="../ink/ink2.xml"/><Relationship Id="rId14" Type="http://schemas.openxmlformats.org/officeDocument/2006/relationships/image" Target="../media/image46.png"/><Relationship Id="rId22" Type="http://schemas.openxmlformats.org/officeDocument/2006/relationships/image" Target="../media/image50.png"/><Relationship Id="rId27" Type="http://schemas.openxmlformats.org/officeDocument/2006/relationships/customXml" Target="../ink/ink11.xml"/><Relationship Id="rId30"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customXml" Target="../ink/ink14.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56.png"/><Relationship Id="rId4" Type="http://schemas.openxmlformats.org/officeDocument/2006/relationships/image" Target="../media/image43.svg"/><Relationship Id="rId9" Type="http://schemas.openxmlformats.org/officeDocument/2006/relationships/customXml" Target="../ink/ink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3188"/>
            <a:ext cx="18288000" cy="10287000"/>
          </a:xfrm>
          <a:prstGeom prst="rect">
            <a:avLst/>
          </a:prstGeom>
        </p:spPr>
      </p:pic>
      <p:sp>
        <p:nvSpPr>
          <p:cNvPr id="3" name="Freeform 3"/>
          <p:cNvSpPr/>
          <p:nvPr/>
        </p:nvSpPr>
        <p:spPr>
          <a:xfrm>
            <a:off x="13487400" y="-1715406"/>
            <a:ext cx="6879800" cy="7085937"/>
          </a:xfrm>
          <a:custGeom>
            <a:avLst/>
            <a:gdLst/>
            <a:ahLst/>
            <a:cxnLst/>
            <a:rect l="l" t="t" r="r" b="b"/>
            <a:pathLst>
              <a:path w="6879800" h="7085937">
                <a:moveTo>
                  <a:pt x="0" y="0"/>
                </a:moveTo>
                <a:lnTo>
                  <a:pt x="6879800" y="0"/>
                </a:lnTo>
                <a:lnTo>
                  <a:pt x="6879800" y="7085937"/>
                </a:lnTo>
                <a:lnTo>
                  <a:pt x="0" y="7085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10832401" y="2564352"/>
            <a:ext cx="5861754" cy="6358905"/>
          </a:xfrm>
          <a:custGeom>
            <a:avLst/>
            <a:gdLst/>
            <a:ahLst/>
            <a:cxnLst/>
            <a:rect l="l" t="t" r="r" b="b"/>
            <a:pathLst>
              <a:path w="5861754" h="6358905">
                <a:moveTo>
                  <a:pt x="0" y="0"/>
                </a:moveTo>
                <a:lnTo>
                  <a:pt x="5861754" y="0"/>
                </a:lnTo>
                <a:lnTo>
                  <a:pt x="5861754" y="6358905"/>
                </a:lnTo>
                <a:lnTo>
                  <a:pt x="0" y="63589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87604">
            <a:off x="10650786" y="2027820"/>
            <a:ext cx="6224985" cy="6224985"/>
          </a:xfrm>
          <a:custGeom>
            <a:avLst/>
            <a:gdLst/>
            <a:ahLst/>
            <a:cxnLst/>
            <a:rect l="l" t="t" r="r" b="b"/>
            <a:pathLst>
              <a:path w="6224985" h="6224985">
                <a:moveTo>
                  <a:pt x="0" y="0"/>
                </a:moveTo>
                <a:lnTo>
                  <a:pt x="6224984" y="0"/>
                </a:lnTo>
                <a:lnTo>
                  <a:pt x="6224984" y="6224985"/>
                </a:lnTo>
                <a:lnTo>
                  <a:pt x="0" y="6224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311074" y="6066197"/>
            <a:ext cx="5949511" cy="6127774"/>
          </a:xfrm>
          <a:custGeom>
            <a:avLst/>
            <a:gdLst/>
            <a:ahLst/>
            <a:cxnLst/>
            <a:rect l="l" t="t" r="r" b="b"/>
            <a:pathLst>
              <a:path w="5949511" h="6127774">
                <a:moveTo>
                  <a:pt x="0" y="0"/>
                </a:moveTo>
                <a:lnTo>
                  <a:pt x="5949512" y="0"/>
                </a:lnTo>
                <a:lnTo>
                  <a:pt x="5949512" y="6127774"/>
                </a:lnTo>
                <a:lnTo>
                  <a:pt x="0" y="61277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816263" y="3501392"/>
            <a:ext cx="8726974" cy="2564805"/>
          </a:xfrm>
          <a:prstGeom prst="rect">
            <a:avLst/>
          </a:prstGeom>
        </p:spPr>
        <p:txBody>
          <a:bodyPr lIns="0" tIns="0" rIns="0" bIns="0" rtlCol="0" anchor="t">
            <a:spAutoFit/>
          </a:bodyPr>
          <a:lstStyle/>
          <a:p>
            <a:pPr>
              <a:lnSpc>
                <a:spcPts val="9785"/>
              </a:lnSpc>
            </a:pPr>
            <a:r>
              <a:rPr lang="en-US" sz="9500" dirty="0">
                <a:solidFill>
                  <a:srgbClr val="000000"/>
                </a:solidFill>
                <a:latin typeface="Anantason"/>
              </a:rPr>
              <a:t>Spatial Cognition</a:t>
            </a:r>
          </a:p>
        </p:txBody>
      </p:sp>
      <p:sp>
        <p:nvSpPr>
          <p:cNvPr id="9" name="Freeform 9"/>
          <p:cNvSpPr/>
          <p:nvPr/>
        </p:nvSpPr>
        <p:spPr>
          <a:xfrm rot="-5059781">
            <a:off x="14698195" y="6303828"/>
            <a:ext cx="1443420" cy="753203"/>
          </a:xfrm>
          <a:custGeom>
            <a:avLst/>
            <a:gdLst/>
            <a:ahLst/>
            <a:cxnLst/>
            <a:rect l="l" t="t" r="r" b="b"/>
            <a:pathLst>
              <a:path w="1443420" h="753203">
                <a:moveTo>
                  <a:pt x="0" y="0"/>
                </a:moveTo>
                <a:lnTo>
                  <a:pt x="1443420" y="0"/>
                </a:lnTo>
                <a:lnTo>
                  <a:pt x="1443420" y="753203"/>
                </a:lnTo>
                <a:lnTo>
                  <a:pt x="0" y="7532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1708957" y="2628330"/>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 name="TextBox 7">
            <a:extLst>
              <a:ext uri="{FF2B5EF4-FFF2-40B4-BE49-F238E27FC236}">
                <a16:creationId xmlns:a16="http://schemas.microsoft.com/office/drawing/2014/main" id="{5506A616-28DA-3881-E495-C47A97275A54}"/>
              </a:ext>
            </a:extLst>
          </p:cNvPr>
          <p:cNvSpPr txBox="1"/>
          <p:nvPr/>
        </p:nvSpPr>
        <p:spPr>
          <a:xfrm>
            <a:off x="816263" y="6383415"/>
            <a:ext cx="11030238" cy="1323439"/>
          </a:xfrm>
          <a:prstGeom prst="rect">
            <a:avLst/>
          </a:prstGeom>
          <a:noFill/>
        </p:spPr>
        <p:txBody>
          <a:bodyPr wrap="square" rtlCol="0">
            <a:spAutoFit/>
          </a:bodyPr>
          <a:lstStyle/>
          <a:p>
            <a:r>
              <a:rPr lang="en-US" sz="4000" dirty="0">
                <a:latin typeface="Anantason" panose="020B0604020202020204" charset="-34"/>
                <a:cs typeface="Anantason" panose="020B0604020202020204" charset="-34"/>
              </a:rPr>
              <a:t>Towards computer vision systems that understand real world assembly processes</a:t>
            </a:r>
            <a:endParaRPr lang="en-IN" sz="4000" dirty="0">
              <a:latin typeface="Anantason" panose="020B0604020202020204" charset="-34"/>
              <a:cs typeface="Anantason" panose="020B0604020202020204" charset="-34"/>
            </a:endParaRPr>
          </a:p>
        </p:txBody>
      </p:sp>
    </p:spTree>
    <p:extLst>
      <p:ext uri="{BB962C8B-B14F-4D97-AF65-F5344CB8AC3E}">
        <p14:creationId xmlns:p14="http://schemas.microsoft.com/office/powerpoint/2010/main" val="595881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0" y="0"/>
            <a:ext cx="18288000" cy="10287000"/>
          </a:xfrm>
          <a:prstGeom prst="rect">
            <a:avLst/>
          </a:prstGeom>
        </p:spPr>
      </p:pic>
      <p:sp>
        <p:nvSpPr>
          <p:cNvPr id="3" name="Freeform 3"/>
          <p:cNvSpPr/>
          <p:nvPr/>
        </p:nvSpPr>
        <p:spPr>
          <a:xfrm>
            <a:off x="15865972" y="-1942437"/>
            <a:ext cx="6879800" cy="7085937"/>
          </a:xfrm>
          <a:custGeom>
            <a:avLst/>
            <a:gdLst/>
            <a:ahLst/>
            <a:cxnLst/>
            <a:rect l="l" t="t" r="r" b="b"/>
            <a:pathLst>
              <a:path w="6879800" h="7085937">
                <a:moveTo>
                  <a:pt x="0" y="0"/>
                </a:moveTo>
                <a:lnTo>
                  <a:pt x="6879800" y="0"/>
                </a:lnTo>
                <a:lnTo>
                  <a:pt x="6879800" y="7085937"/>
                </a:lnTo>
                <a:lnTo>
                  <a:pt x="0" y="70859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832401" y="2564352"/>
            <a:ext cx="5861754" cy="6358905"/>
          </a:xfrm>
          <a:custGeom>
            <a:avLst/>
            <a:gdLst/>
            <a:ahLst/>
            <a:cxnLst/>
            <a:rect l="l" t="t" r="r" b="b"/>
            <a:pathLst>
              <a:path w="5861754" h="6358905">
                <a:moveTo>
                  <a:pt x="0" y="0"/>
                </a:moveTo>
                <a:lnTo>
                  <a:pt x="5861754" y="0"/>
                </a:lnTo>
                <a:lnTo>
                  <a:pt x="5861754" y="6358905"/>
                </a:lnTo>
                <a:lnTo>
                  <a:pt x="0" y="6358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840930" y="5815487"/>
            <a:ext cx="5949511" cy="6127774"/>
          </a:xfrm>
          <a:custGeom>
            <a:avLst/>
            <a:gdLst/>
            <a:ahLst/>
            <a:cxnLst/>
            <a:rect l="l" t="t" r="r" b="b"/>
            <a:pathLst>
              <a:path w="5949511" h="6127774">
                <a:moveTo>
                  <a:pt x="0" y="0"/>
                </a:moveTo>
                <a:lnTo>
                  <a:pt x="5949512" y="0"/>
                </a:lnTo>
                <a:lnTo>
                  <a:pt x="5949512" y="6127774"/>
                </a:lnTo>
                <a:lnTo>
                  <a:pt x="0" y="61277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514349" y="3562919"/>
            <a:ext cx="17259300" cy="2564805"/>
          </a:xfrm>
          <a:prstGeom prst="rect">
            <a:avLst/>
          </a:prstGeom>
        </p:spPr>
        <p:txBody>
          <a:bodyPr wrap="square" lIns="0" tIns="0" rIns="0" bIns="0" rtlCol="0" anchor="t">
            <a:spAutoFit/>
          </a:bodyPr>
          <a:lstStyle/>
          <a:p>
            <a:pPr algn="ctr">
              <a:lnSpc>
                <a:spcPts val="9785"/>
              </a:lnSpc>
            </a:pPr>
            <a:r>
              <a:rPr lang="en-US" sz="9500" dirty="0">
                <a:solidFill>
                  <a:srgbClr val="000000"/>
                </a:solidFill>
                <a:latin typeface="Anantason"/>
              </a:rPr>
              <a:t>Representation of Assembly Process</a:t>
            </a:r>
          </a:p>
        </p:txBody>
      </p:sp>
    </p:spTree>
    <p:extLst>
      <p:ext uri="{BB962C8B-B14F-4D97-AF65-F5344CB8AC3E}">
        <p14:creationId xmlns:p14="http://schemas.microsoft.com/office/powerpoint/2010/main" val="1337192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49" y="-1"/>
            <a:ext cx="18288000" cy="10258425"/>
          </a:xfrm>
          <a:custGeom>
            <a:avLst/>
            <a:gdLst/>
            <a:ahLst/>
            <a:cxnLst/>
            <a:rect l="l" t="t" r="r" b="b"/>
            <a:pathLst>
              <a:path w="9877836" h="13326519">
                <a:moveTo>
                  <a:pt x="0" y="0"/>
                </a:moveTo>
                <a:lnTo>
                  <a:pt x="9877836" y="0"/>
                </a:lnTo>
                <a:lnTo>
                  <a:pt x="9877836" y="13326519"/>
                </a:lnTo>
                <a:lnTo>
                  <a:pt x="0" y="13326519"/>
                </a:lnTo>
                <a:lnTo>
                  <a:pt x="0" y="0"/>
                </a:lnTo>
                <a:close/>
              </a:path>
            </a:pathLst>
          </a:custGeom>
          <a:blipFill>
            <a:blip r:embed="rId2">
              <a:extLst>
                <a:ext uri="{96DAC541-7B7A-43D3-8B79-37D633B846F1}">
                  <asvg:svgBlip xmlns:asvg="http://schemas.microsoft.com/office/drawing/2016/SVG/main" r:embed="rId3"/>
                </a:ext>
              </a:extLst>
            </a:blip>
            <a:stretch>
              <a:fillRect l="-34255" t="-2494"/>
            </a:stretch>
          </a:blipFill>
        </p:spPr>
      </p:sp>
      <p:sp>
        <p:nvSpPr>
          <p:cNvPr id="6" name="Freeform 6"/>
          <p:cNvSpPr/>
          <p:nvPr/>
        </p:nvSpPr>
        <p:spPr>
          <a:xfrm>
            <a:off x="0" y="9584719"/>
            <a:ext cx="2493100" cy="719119"/>
          </a:xfrm>
          <a:custGeom>
            <a:avLst/>
            <a:gdLst/>
            <a:ahLst/>
            <a:cxnLst/>
            <a:rect l="l" t="t" r="r" b="b"/>
            <a:pathLst>
              <a:path w="656619" h="189398">
                <a:moveTo>
                  <a:pt x="93160" y="0"/>
                </a:moveTo>
                <a:lnTo>
                  <a:pt x="563459" y="0"/>
                </a:lnTo>
                <a:cubicBezTo>
                  <a:pt x="588166" y="0"/>
                  <a:pt x="611862" y="9815"/>
                  <a:pt x="629333" y="27286"/>
                </a:cubicBezTo>
                <a:cubicBezTo>
                  <a:pt x="646804" y="44757"/>
                  <a:pt x="656619" y="68453"/>
                  <a:pt x="656619" y="93160"/>
                </a:cubicBezTo>
                <a:lnTo>
                  <a:pt x="656619" y="96237"/>
                </a:lnTo>
                <a:cubicBezTo>
                  <a:pt x="656619" y="147688"/>
                  <a:pt x="614910" y="189398"/>
                  <a:pt x="563459" y="189398"/>
                </a:cubicBezTo>
                <a:lnTo>
                  <a:pt x="93160" y="189398"/>
                </a:lnTo>
                <a:cubicBezTo>
                  <a:pt x="41709" y="189398"/>
                  <a:pt x="0" y="147688"/>
                  <a:pt x="0" y="96237"/>
                </a:cubicBezTo>
                <a:lnTo>
                  <a:pt x="0" y="93160"/>
                </a:lnTo>
                <a:cubicBezTo>
                  <a:pt x="0" y="41709"/>
                  <a:pt x="41709" y="0"/>
                  <a:pt x="93160" y="0"/>
                </a:cubicBezTo>
                <a:close/>
              </a:path>
            </a:pathLst>
          </a:custGeom>
          <a:solidFill>
            <a:srgbClr val="FFFFFF"/>
          </a:solidFill>
          <a:ln>
            <a:noFill/>
          </a:ln>
        </p:spPr>
      </p:sp>
      <p:sp>
        <p:nvSpPr>
          <p:cNvPr id="10" name="TextBox 10"/>
          <p:cNvSpPr txBox="1"/>
          <p:nvPr/>
        </p:nvSpPr>
        <p:spPr>
          <a:xfrm>
            <a:off x="1028700" y="1038225"/>
            <a:ext cx="7878358" cy="1308050"/>
          </a:xfrm>
          <a:prstGeom prst="rect">
            <a:avLst/>
          </a:prstGeom>
        </p:spPr>
        <p:txBody>
          <a:bodyPr lIns="0" tIns="0" rIns="0" bIns="0" rtlCol="0" anchor="t">
            <a:spAutoFit/>
          </a:bodyPr>
          <a:lstStyle/>
          <a:p>
            <a:pPr>
              <a:lnSpc>
                <a:spcPts val="10199"/>
              </a:lnSpc>
            </a:pPr>
            <a:r>
              <a:rPr lang="en-US" sz="8499" dirty="0">
                <a:solidFill>
                  <a:srgbClr val="000000"/>
                </a:solidFill>
                <a:latin typeface="Anantason"/>
              </a:rPr>
              <a:t>Representations</a:t>
            </a:r>
          </a:p>
        </p:txBody>
      </p:sp>
      <p:sp>
        <p:nvSpPr>
          <p:cNvPr id="11" name="TextBox 11"/>
          <p:cNvSpPr txBox="1"/>
          <p:nvPr/>
        </p:nvSpPr>
        <p:spPr>
          <a:xfrm>
            <a:off x="9399673" y="3225223"/>
            <a:ext cx="7677632" cy="2308324"/>
          </a:xfrm>
          <a:prstGeom prst="rect">
            <a:avLst/>
          </a:prstGeom>
        </p:spPr>
        <p:txBody>
          <a:bodyPr lIns="0" tIns="0" rIns="0" bIns="0" rtlCol="0" anchor="t">
            <a:spAutoFit/>
          </a:bodyPr>
          <a:lstStyle/>
          <a:p>
            <a:pPr marL="647700" lvl="1" indent="-323850">
              <a:lnSpc>
                <a:spcPts val="3600"/>
              </a:lnSpc>
              <a:buFont typeface="Arial"/>
              <a:buChar char="•"/>
            </a:pPr>
            <a:r>
              <a:rPr lang="en-US" sz="3000" dirty="0">
                <a:solidFill>
                  <a:srgbClr val="000000"/>
                </a:solidFill>
                <a:latin typeface="Anantason"/>
              </a:rPr>
              <a:t>State is a graph</a:t>
            </a:r>
          </a:p>
          <a:p>
            <a:pPr marL="647700" lvl="1" indent="-323850">
              <a:lnSpc>
                <a:spcPts val="3600"/>
              </a:lnSpc>
              <a:buFont typeface="Arial"/>
              <a:buChar char="•"/>
            </a:pPr>
            <a:r>
              <a:rPr lang="en-US" sz="3000" dirty="0">
                <a:solidFill>
                  <a:srgbClr val="000000"/>
                </a:solidFill>
                <a:latin typeface="Anantason"/>
              </a:rPr>
              <a:t>Vertices(V) are blocks</a:t>
            </a:r>
          </a:p>
          <a:p>
            <a:pPr marL="647700" lvl="1" indent="-323850">
              <a:lnSpc>
                <a:spcPts val="3600"/>
              </a:lnSpc>
              <a:buFont typeface="Arial"/>
              <a:buChar char="•"/>
            </a:pPr>
            <a:r>
              <a:rPr lang="en-US" sz="3000" dirty="0">
                <a:solidFill>
                  <a:srgbClr val="000000"/>
                </a:solidFill>
                <a:latin typeface="Anantason"/>
              </a:rPr>
              <a:t>Edges(E) are block connections</a:t>
            </a:r>
          </a:p>
          <a:p>
            <a:pPr marL="647700" lvl="1" indent="-323850">
              <a:lnSpc>
                <a:spcPts val="3600"/>
              </a:lnSpc>
              <a:buFont typeface="Arial"/>
              <a:buChar char="•"/>
            </a:pPr>
            <a:r>
              <a:rPr lang="en-US" sz="3000" dirty="0">
                <a:solidFill>
                  <a:srgbClr val="000000"/>
                </a:solidFill>
                <a:latin typeface="Anantason"/>
              </a:rPr>
              <a:t>Edges are labelled with a block’s relative pose in coordinate frame of its </a:t>
            </a:r>
            <a:r>
              <a:rPr lang="en-US" sz="3000" dirty="0" err="1">
                <a:solidFill>
                  <a:srgbClr val="000000"/>
                </a:solidFill>
                <a:latin typeface="Anantason"/>
              </a:rPr>
              <a:t>neighbour</a:t>
            </a:r>
            <a:endParaRPr lang="en-US" sz="3000" dirty="0">
              <a:solidFill>
                <a:srgbClr val="000000"/>
              </a:solidFill>
              <a:latin typeface="Anantason"/>
            </a:endParaRPr>
          </a:p>
        </p:txBody>
      </p:sp>
      <p:pic>
        <p:nvPicPr>
          <p:cNvPr id="13" name="Picture 12">
            <a:extLst>
              <a:ext uri="{FF2B5EF4-FFF2-40B4-BE49-F238E27FC236}">
                <a16:creationId xmlns:a16="http://schemas.microsoft.com/office/drawing/2014/main" id="{0E7780F1-A355-C0B9-38CA-788A4C9E3BCA}"/>
              </a:ext>
            </a:extLst>
          </p:cNvPr>
          <p:cNvPicPr>
            <a:picLocks noChangeAspect="1"/>
          </p:cNvPicPr>
          <p:nvPr/>
        </p:nvPicPr>
        <p:blipFill>
          <a:blip r:embed="rId4"/>
          <a:stretch>
            <a:fillRect/>
          </a:stretch>
        </p:blipFill>
        <p:spPr>
          <a:xfrm>
            <a:off x="1028700" y="2865604"/>
            <a:ext cx="7859629" cy="3027562"/>
          </a:xfrm>
          <a:prstGeom prst="rect">
            <a:avLst/>
          </a:prstGeom>
        </p:spPr>
      </p:pic>
      <p:pic>
        <p:nvPicPr>
          <p:cNvPr id="15" name="Picture 14">
            <a:extLst>
              <a:ext uri="{FF2B5EF4-FFF2-40B4-BE49-F238E27FC236}">
                <a16:creationId xmlns:a16="http://schemas.microsoft.com/office/drawing/2014/main" id="{CE2FE185-1A10-D825-2F04-AFA076220682}"/>
              </a:ext>
            </a:extLst>
          </p:cNvPr>
          <p:cNvPicPr>
            <a:picLocks noChangeAspect="1"/>
          </p:cNvPicPr>
          <p:nvPr/>
        </p:nvPicPr>
        <p:blipFill>
          <a:blip r:embed="rId5"/>
          <a:stretch>
            <a:fillRect/>
          </a:stretch>
        </p:blipFill>
        <p:spPr>
          <a:xfrm>
            <a:off x="2963458" y="7201393"/>
            <a:ext cx="11887200" cy="2383326"/>
          </a:xfrm>
          <a:prstGeom prst="rect">
            <a:avLst/>
          </a:prstGeom>
        </p:spPr>
      </p:pic>
    </p:spTree>
    <p:extLst>
      <p:ext uri="{BB962C8B-B14F-4D97-AF65-F5344CB8AC3E}">
        <p14:creationId xmlns:p14="http://schemas.microsoft.com/office/powerpoint/2010/main" val="2553681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999"/>
          </a:blip>
          <a:srcRect t="20433" b="20433"/>
          <a:stretch>
            <a:fillRect/>
          </a:stretch>
        </p:blipFill>
        <p:spPr>
          <a:xfrm>
            <a:off x="609600" y="995435"/>
            <a:ext cx="18288000" cy="10287000"/>
          </a:xfrm>
          <a:prstGeom prst="rect">
            <a:avLst/>
          </a:prstGeom>
        </p:spPr>
      </p:pic>
      <p:sp>
        <p:nvSpPr>
          <p:cNvPr id="3" name="TextBox 3"/>
          <p:cNvSpPr txBox="1"/>
          <p:nvPr/>
        </p:nvSpPr>
        <p:spPr>
          <a:xfrm>
            <a:off x="1028700" y="1038225"/>
            <a:ext cx="11468100" cy="1308050"/>
          </a:xfrm>
          <a:prstGeom prst="rect">
            <a:avLst/>
          </a:prstGeom>
        </p:spPr>
        <p:txBody>
          <a:bodyPr wrap="square" lIns="0" tIns="0" rIns="0" bIns="0" rtlCol="0" anchor="t">
            <a:spAutoFit/>
          </a:bodyPr>
          <a:lstStyle/>
          <a:p>
            <a:pPr>
              <a:lnSpc>
                <a:spcPts val="10199"/>
              </a:lnSpc>
            </a:pPr>
            <a:r>
              <a:rPr lang="en-US" sz="8499" dirty="0">
                <a:solidFill>
                  <a:srgbClr val="000000"/>
                </a:solidFill>
                <a:latin typeface="Anantason"/>
              </a:rPr>
              <a:t>Action Representation</a:t>
            </a:r>
          </a:p>
        </p:txBody>
      </p:sp>
      <p:sp>
        <p:nvSpPr>
          <p:cNvPr id="5" name="Freeform 5"/>
          <p:cNvSpPr/>
          <p:nvPr/>
        </p:nvSpPr>
        <p:spPr>
          <a:xfrm>
            <a:off x="14756675" y="1312078"/>
            <a:ext cx="2493100" cy="719119"/>
          </a:xfrm>
          <a:custGeom>
            <a:avLst/>
            <a:gdLst/>
            <a:ahLst/>
            <a:cxnLst/>
            <a:rect l="l" t="t" r="r" b="b"/>
            <a:pathLst>
              <a:path w="656619" h="189398">
                <a:moveTo>
                  <a:pt x="93160" y="0"/>
                </a:moveTo>
                <a:lnTo>
                  <a:pt x="563459" y="0"/>
                </a:lnTo>
                <a:cubicBezTo>
                  <a:pt x="588166" y="0"/>
                  <a:pt x="611862" y="9815"/>
                  <a:pt x="629333" y="27286"/>
                </a:cubicBezTo>
                <a:cubicBezTo>
                  <a:pt x="646804" y="44757"/>
                  <a:pt x="656619" y="68453"/>
                  <a:pt x="656619" y="93160"/>
                </a:cubicBezTo>
                <a:lnTo>
                  <a:pt x="656619" y="96237"/>
                </a:lnTo>
                <a:cubicBezTo>
                  <a:pt x="656619" y="147688"/>
                  <a:pt x="614910" y="189398"/>
                  <a:pt x="563459" y="189398"/>
                </a:cubicBezTo>
                <a:lnTo>
                  <a:pt x="93160" y="189398"/>
                </a:lnTo>
                <a:cubicBezTo>
                  <a:pt x="41709" y="189398"/>
                  <a:pt x="0" y="147688"/>
                  <a:pt x="0" y="96237"/>
                </a:cubicBezTo>
                <a:lnTo>
                  <a:pt x="0" y="93160"/>
                </a:lnTo>
                <a:cubicBezTo>
                  <a:pt x="0" y="41709"/>
                  <a:pt x="41709" y="0"/>
                  <a:pt x="93160" y="0"/>
                </a:cubicBezTo>
                <a:close/>
              </a:path>
            </a:pathLst>
          </a:custGeom>
          <a:solidFill>
            <a:srgbClr val="FFFFFF"/>
          </a:solidFill>
          <a:ln>
            <a:noFill/>
          </a:ln>
        </p:spPr>
      </p:sp>
      <p:sp>
        <p:nvSpPr>
          <p:cNvPr id="7" name="Freeform 7"/>
          <p:cNvSpPr/>
          <p:nvPr/>
        </p:nvSpPr>
        <p:spPr>
          <a:xfrm>
            <a:off x="9753600" y="604764"/>
            <a:ext cx="10367048" cy="10677671"/>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8" name="TextBox 8"/>
          <p:cNvSpPr txBox="1"/>
          <p:nvPr/>
        </p:nvSpPr>
        <p:spPr>
          <a:xfrm>
            <a:off x="-23884" y="3314700"/>
            <a:ext cx="18288000" cy="6729727"/>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Each person are given a set of blocks and a model to copy </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Each action captured the start and end time of a change made to the copy as it was being constructed.</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There are 2 types of actions:</a:t>
            </a:r>
          </a:p>
          <a:p>
            <a:pPr marL="1191259" lvl="2" indent="-367030">
              <a:lnSpc>
                <a:spcPts val="4759"/>
              </a:lnSpc>
              <a:buFont typeface="Arial"/>
              <a:buChar char="•"/>
            </a:pPr>
            <a:r>
              <a:rPr lang="en-US" sz="3399" b="1" dirty="0">
                <a:solidFill>
                  <a:srgbClr val="000000"/>
                </a:solidFill>
                <a:latin typeface="Anantason" panose="020B0604020202020204" charset="-34"/>
                <a:cs typeface="Anantason" panose="020B0604020202020204" charset="-34"/>
              </a:rPr>
              <a:t>Connect</a:t>
            </a:r>
            <a:r>
              <a:rPr lang="en-US" sz="3399" dirty="0">
                <a:solidFill>
                  <a:srgbClr val="000000"/>
                </a:solidFill>
                <a:latin typeface="Anantason" panose="020B0604020202020204" charset="-34"/>
                <a:cs typeface="Anantason" panose="020B0604020202020204" charset="-34"/>
              </a:rPr>
              <a:t> takes a state, two object and a relative pose.</a:t>
            </a:r>
          </a:p>
          <a:p>
            <a:pPr marL="1191259" lvl="2" indent="-367030">
              <a:lnSpc>
                <a:spcPts val="4759"/>
              </a:lnSpc>
              <a:buFont typeface="Arial"/>
              <a:buChar char="•"/>
            </a:pPr>
            <a:r>
              <a:rPr lang="en-US" sz="3399" b="1" dirty="0">
                <a:solidFill>
                  <a:srgbClr val="000000"/>
                </a:solidFill>
                <a:latin typeface="Anantason" panose="020B0604020202020204" charset="-34"/>
                <a:cs typeface="Anantason" panose="020B0604020202020204" charset="-34"/>
              </a:rPr>
              <a:t>Disconnect</a:t>
            </a:r>
            <a:r>
              <a:rPr lang="en-US" sz="3399" dirty="0">
                <a:solidFill>
                  <a:srgbClr val="000000"/>
                </a:solidFill>
                <a:latin typeface="Anantason" panose="020B0604020202020204" charset="-34"/>
                <a:cs typeface="Anantason" panose="020B0604020202020204" charset="-34"/>
              </a:rPr>
              <a:t> takes a state and two objects as arguments.</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To accomplish the state change, we have to do 3 precise decisions</a:t>
            </a:r>
          </a:p>
          <a:p>
            <a:pPr marL="1191259" lvl="2"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Choose a correct block</a:t>
            </a:r>
          </a:p>
          <a:p>
            <a:pPr marL="1191259" lvl="2"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Connect to the right block in the previous state.</a:t>
            </a:r>
          </a:p>
          <a:p>
            <a:pPr marL="1191259" lvl="2"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Finally add this block to right pose.</a:t>
            </a:r>
          </a:p>
          <a:p>
            <a:pPr>
              <a:lnSpc>
                <a:spcPts val="4759"/>
              </a:lnSpc>
            </a:pPr>
            <a:r>
              <a:rPr lang="en-US" sz="3399" dirty="0">
                <a:solidFill>
                  <a:srgbClr val="000000"/>
                </a:solidFill>
                <a:latin typeface="Anantason" panose="020B0604020202020204" charset="-34"/>
                <a:cs typeface="Anantason" panose="020B0604020202020204" charset="-34"/>
              </a:rPr>
              <a:t>	</a:t>
            </a:r>
          </a:p>
        </p:txBody>
      </p:sp>
    </p:spTree>
    <p:extLst>
      <p:ext uri="{BB962C8B-B14F-4D97-AF65-F5344CB8AC3E}">
        <p14:creationId xmlns:p14="http://schemas.microsoft.com/office/powerpoint/2010/main" val="2554117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27214" y="-27214"/>
            <a:ext cx="18288000" cy="10287000"/>
          </a:xfrm>
          <a:prstGeom prst="rect">
            <a:avLst/>
          </a:prstGeom>
        </p:spPr>
      </p:pic>
      <p:sp>
        <p:nvSpPr>
          <p:cNvPr id="3" name="Freeform 3"/>
          <p:cNvSpPr/>
          <p:nvPr/>
        </p:nvSpPr>
        <p:spPr>
          <a:xfrm>
            <a:off x="6385105" y="-2679822"/>
            <a:ext cx="6879800" cy="7085937"/>
          </a:xfrm>
          <a:custGeom>
            <a:avLst/>
            <a:gdLst/>
            <a:ahLst/>
            <a:cxnLst/>
            <a:rect l="l" t="t" r="r" b="b"/>
            <a:pathLst>
              <a:path w="6879800" h="7085937">
                <a:moveTo>
                  <a:pt x="0" y="0"/>
                </a:moveTo>
                <a:lnTo>
                  <a:pt x="6879800" y="0"/>
                </a:lnTo>
                <a:lnTo>
                  <a:pt x="6879800" y="7085937"/>
                </a:lnTo>
                <a:lnTo>
                  <a:pt x="0" y="70859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7319" y="3695700"/>
            <a:ext cx="5861754" cy="6358905"/>
          </a:xfrm>
          <a:custGeom>
            <a:avLst/>
            <a:gdLst/>
            <a:ahLst/>
            <a:cxnLst/>
            <a:rect l="l" t="t" r="r" b="b"/>
            <a:pathLst>
              <a:path w="5861754" h="6358905">
                <a:moveTo>
                  <a:pt x="0" y="0"/>
                </a:moveTo>
                <a:lnTo>
                  <a:pt x="5861754" y="0"/>
                </a:lnTo>
                <a:lnTo>
                  <a:pt x="5861754" y="6358905"/>
                </a:lnTo>
                <a:lnTo>
                  <a:pt x="0" y="6358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6" name="Freeform 6"/>
          <p:cNvSpPr/>
          <p:nvPr/>
        </p:nvSpPr>
        <p:spPr>
          <a:xfrm>
            <a:off x="13751277" y="5815487"/>
            <a:ext cx="5949511" cy="6127774"/>
          </a:xfrm>
          <a:custGeom>
            <a:avLst/>
            <a:gdLst/>
            <a:ahLst/>
            <a:cxnLst/>
            <a:rect l="l" t="t" r="r" b="b"/>
            <a:pathLst>
              <a:path w="5949511" h="6127774">
                <a:moveTo>
                  <a:pt x="0" y="0"/>
                </a:moveTo>
                <a:lnTo>
                  <a:pt x="5949512" y="0"/>
                </a:lnTo>
                <a:lnTo>
                  <a:pt x="5949512" y="6127774"/>
                </a:lnTo>
                <a:lnTo>
                  <a:pt x="0" y="61277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541564" y="4507437"/>
            <a:ext cx="17259300" cy="1308050"/>
          </a:xfrm>
          <a:prstGeom prst="rect">
            <a:avLst/>
          </a:prstGeom>
        </p:spPr>
        <p:txBody>
          <a:bodyPr wrap="square" lIns="0" tIns="0" rIns="0" bIns="0" rtlCol="0" anchor="t">
            <a:spAutoFit/>
          </a:bodyPr>
          <a:lstStyle/>
          <a:p>
            <a:pPr algn="ctr">
              <a:lnSpc>
                <a:spcPts val="9785"/>
              </a:lnSpc>
            </a:pPr>
            <a:r>
              <a:rPr lang="en-US" sz="9500" dirty="0">
                <a:solidFill>
                  <a:srgbClr val="000000"/>
                </a:solidFill>
                <a:latin typeface="Anantason"/>
              </a:rPr>
              <a:t>Probabilistic Graphical Model</a:t>
            </a:r>
          </a:p>
        </p:txBody>
      </p:sp>
    </p:spTree>
    <p:extLst>
      <p:ext uri="{BB962C8B-B14F-4D97-AF65-F5344CB8AC3E}">
        <p14:creationId xmlns:p14="http://schemas.microsoft.com/office/powerpoint/2010/main" val="324110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398639"/>
            <a:ext cx="18540100" cy="10640708"/>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pic>
        <p:nvPicPr>
          <p:cNvPr id="2" name="Picture 2"/>
          <p:cNvPicPr>
            <a:picLocks noChangeAspect="1"/>
          </p:cNvPicPr>
          <p:nvPr/>
        </p:nvPicPr>
        <p:blipFill>
          <a:blip r:embed="rId4">
            <a:alphaModFix amt="8999"/>
          </a:blip>
          <a:srcRect t="20433" b="20433"/>
          <a:stretch>
            <a:fillRect/>
          </a:stretch>
        </p:blipFill>
        <p:spPr>
          <a:xfrm>
            <a:off x="126050" y="44931"/>
            <a:ext cx="18288000" cy="10287000"/>
          </a:xfrm>
          <a:prstGeom prst="rect">
            <a:avLst/>
          </a:prstGeom>
        </p:spPr>
      </p:pic>
      <p:sp>
        <p:nvSpPr>
          <p:cNvPr id="3" name="TextBox 3"/>
          <p:cNvSpPr txBox="1"/>
          <p:nvPr/>
        </p:nvSpPr>
        <p:spPr>
          <a:xfrm>
            <a:off x="1028700" y="1038225"/>
            <a:ext cx="12327876" cy="1211870"/>
          </a:xfrm>
          <a:prstGeom prst="rect">
            <a:avLst/>
          </a:prstGeom>
        </p:spPr>
        <p:txBody>
          <a:bodyPr wrap="square" lIns="0" tIns="0" rIns="0" bIns="0" rtlCol="0" anchor="t">
            <a:spAutoFit/>
          </a:bodyPr>
          <a:lstStyle/>
          <a:p>
            <a:pPr>
              <a:lnSpc>
                <a:spcPts val="10199"/>
              </a:lnSpc>
            </a:pPr>
            <a:r>
              <a:rPr lang="en-US" sz="6000" dirty="0">
                <a:solidFill>
                  <a:srgbClr val="000000"/>
                </a:solidFill>
                <a:latin typeface="Anantason"/>
              </a:rPr>
              <a:t>Model Definition</a:t>
            </a:r>
          </a:p>
        </p:txBody>
      </p:sp>
      <p:sp>
        <p:nvSpPr>
          <p:cNvPr id="8" name="TextBox 8"/>
          <p:cNvSpPr txBox="1"/>
          <p:nvPr/>
        </p:nvSpPr>
        <p:spPr>
          <a:xfrm>
            <a:off x="684247" y="2406890"/>
            <a:ext cx="8969091" cy="2924006"/>
          </a:xfrm>
          <a:prstGeom prst="rect">
            <a:avLst/>
          </a:prstGeom>
        </p:spPr>
        <p:txBody>
          <a:bodyPr wrap="square" lIns="0" tIns="0" rIns="0" bIns="0" rtlCol="0" anchor="t">
            <a:spAutoFit/>
          </a:bodyPr>
          <a:lstStyle/>
          <a:p>
            <a:pPr marL="684623" lvl="1" indent="-342311">
              <a:lnSpc>
                <a:spcPts val="3805"/>
              </a:lnSpc>
              <a:buFont typeface="Arial"/>
              <a:buChar char="•"/>
            </a:pPr>
            <a:r>
              <a:rPr lang="en-US" sz="3171" dirty="0">
                <a:solidFill>
                  <a:srgbClr val="000000"/>
                </a:solidFill>
                <a:latin typeface="Anantason"/>
              </a:rPr>
              <a:t>The model is based on time series structure inspired by a partially-observable Markov decision process(POMDP).</a:t>
            </a:r>
          </a:p>
          <a:p>
            <a:pPr marL="684623" lvl="1" indent="-342311">
              <a:lnSpc>
                <a:spcPts val="3805"/>
              </a:lnSpc>
              <a:buFont typeface="Arial"/>
              <a:buChar char="•"/>
            </a:pPr>
            <a:r>
              <a:rPr lang="en-US" sz="3171" dirty="0">
                <a:solidFill>
                  <a:srgbClr val="000000"/>
                </a:solidFill>
                <a:latin typeface="Anantason"/>
              </a:rPr>
              <a:t>Used to estimate the states from a sequence of video keyframes</a:t>
            </a:r>
          </a:p>
          <a:p>
            <a:pPr marL="684623" lvl="1" indent="-342311">
              <a:lnSpc>
                <a:spcPts val="3805"/>
              </a:lnSpc>
              <a:buFont typeface="Arial"/>
              <a:buChar char="•"/>
            </a:pPr>
            <a:endParaRPr lang="en-US" sz="3171" dirty="0">
              <a:solidFill>
                <a:srgbClr val="000000"/>
              </a:solidFill>
              <a:latin typeface="Anantason"/>
            </a:endParaRPr>
          </a:p>
        </p:txBody>
      </p:sp>
      <p:sp>
        <p:nvSpPr>
          <p:cNvPr id="4" name="TextBox 3">
            <a:extLst>
              <a:ext uri="{FF2B5EF4-FFF2-40B4-BE49-F238E27FC236}">
                <a16:creationId xmlns:a16="http://schemas.microsoft.com/office/drawing/2014/main" id="{70682DE2-320A-A7E2-7440-483BD455A51C}"/>
              </a:ext>
            </a:extLst>
          </p:cNvPr>
          <p:cNvSpPr txBox="1"/>
          <p:nvPr/>
        </p:nvSpPr>
        <p:spPr>
          <a:xfrm>
            <a:off x="684247" y="5941118"/>
            <a:ext cx="9297953" cy="2677656"/>
          </a:xfrm>
          <a:prstGeom prst="rect">
            <a:avLst/>
          </a:prstGeom>
          <a:noFill/>
        </p:spPr>
        <p:txBody>
          <a:bodyPr wrap="square" rtlCol="0">
            <a:spAutoFit/>
          </a:bodyPr>
          <a:lstStyle/>
          <a:p>
            <a:r>
              <a:rPr lang="en-US" sz="2400" dirty="0">
                <a:latin typeface="Anantason" panose="020B0604020202020204" charset="-34"/>
                <a:cs typeface="Anantason" panose="020B0604020202020204" charset="-34"/>
              </a:rPr>
              <a:t>POMDP stands for Partially Observable Markov Decision Process. It is a mathematical framework used to model decision-making problems in situations where the agent does not have full knowledge of the state of the environment. In a POMDP, the environment is represented as a Markov Decision Process (MDP), but the agent only has partial observations or noisy measurements of the environment state.</a:t>
            </a:r>
            <a:endParaRPr lang="en-IN" sz="2400" dirty="0">
              <a:latin typeface="Anantason" panose="020B0604020202020204" charset="-34"/>
              <a:cs typeface="Anantason" panose="020B0604020202020204" charset="-34"/>
            </a:endParaRPr>
          </a:p>
        </p:txBody>
      </p:sp>
      <p:pic>
        <p:nvPicPr>
          <p:cNvPr id="6" name="Picture 5">
            <a:extLst>
              <a:ext uri="{FF2B5EF4-FFF2-40B4-BE49-F238E27FC236}">
                <a16:creationId xmlns:a16="http://schemas.microsoft.com/office/drawing/2014/main" id="{57F9ACF6-CFC8-8ECF-0913-61167BC4AB0C}"/>
              </a:ext>
            </a:extLst>
          </p:cNvPr>
          <p:cNvPicPr>
            <a:picLocks noChangeAspect="1"/>
          </p:cNvPicPr>
          <p:nvPr/>
        </p:nvPicPr>
        <p:blipFill>
          <a:blip r:embed="rId5"/>
          <a:stretch>
            <a:fillRect/>
          </a:stretch>
        </p:blipFill>
        <p:spPr>
          <a:xfrm>
            <a:off x="12156037" y="395342"/>
            <a:ext cx="5327987" cy="4403465"/>
          </a:xfrm>
          <a:prstGeom prst="rect">
            <a:avLst/>
          </a:prstGeom>
        </p:spPr>
      </p:pic>
      <p:pic>
        <p:nvPicPr>
          <p:cNvPr id="10" name="Picture 9">
            <a:extLst>
              <a:ext uri="{FF2B5EF4-FFF2-40B4-BE49-F238E27FC236}">
                <a16:creationId xmlns:a16="http://schemas.microsoft.com/office/drawing/2014/main" id="{589E42F8-1053-D182-CB32-24886B8211B6}"/>
              </a:ext>
            </a:extLst>
          </p:cNvPr>
          <p:cNvPicPr>
            <a:picLocks noChangeAspect="1"/>
          </p:cNvPicPr>
          <p:nvPr/>
        </p:nvPicPr>
        <p:blipFill>
          <a:blip r:embed="rId6"/>
          <a:stretch>
            <a:fillRect/>
          </a:stretch>
        </p:blipFill>
        <p:spPr>
          <a:xfrm>
            <a:off x="12156037" y="5242377"/>
            <a:ext cx="5291933" cy="4353705"/>
          </a:xfrm>
          <a:prstGeom prst="rect">
            <a:avLst/>
          </a:prstGeom>
        </p:spPr>
      </p:pic>
    </p:spTree>
    <p:extLst>
      <p:ext uri="{BB962C8B-B14F-4D97-AF65-F5344CB8AC3E}">
        <p14:creationId xmlns:p14="http://schemas.microsoft.com/office/powerpoint/2010/main" val="3495322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398639"/>
            <a:ext cx="18540100" cy="10640708"/>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pic>
        <p:nvPicPr>
          <p:cNvPr id="2" name="Picture 2"/>
          <p:cNvPicPr>
            <a:picLocks noChangeAspect="1"/>
          </p:cNvPicPr>
          <p:nvPr/>
        </p:nvPicPr>
        <p:blipFill>
          <a:blip r:embed="rId4">
            <a:alphaModFix amt="8999"/>
          </a:blip>
          <a:srcRect t="20433" b="20433"/>
          <a:stretch>
            <a:fillRect/>
          </a:stretch>
        </p:blipFill>
        <p:spPr>
          <a:xfrm>
            <a:off x="0" y="-73636"/>
            <a:ext cx="18288000" cy="10287000"/>
          </a:xfrm>
          <a:prstGeom prst="rect">
            <a:avLst/>
          </a:prstGeom>
        </p:spPr>
      </p:pic>
      <p:sp>
        <p:nvSpPr>
          <p:cNvPr id="3" name="TextBox 3"/>
          <p:cNvSpPr txBox="1"/>
          <p:nvPr/>
        </p:nvSpPr>
        <p:spPr>
          <a:xfrm>
            <a:off x="1028700" y="1003257"/>
            <a:ext cx="7429500" cy="1246838"/>
          </a:xfrm>
          <a:prstGeom prst="rect">
            <a:avLst/>
          </a:prstGeom>
        </p:spPr>
        <p:txBody>
          <a:bodyPr wrap="square" lIns="0" tIns="0" rIns="0" bIns="0" rtlCol="0" anchor="t">
            <a:spAutoFit/>
          </a:bodyPr>
          <a:lstStyle/>
          <a:p>
            <a:pPr>
              <a:lnSpc>
                <a:spcPts val="10199"/>
              </a:lnSpc>
            </a:pPr>
            <a:r>
              <a:rPr lang="en-US" sz="6000" dirty="0">
                <a:solidFill>
                  <a:srgbClr val="000000"/>
                </a:solidFill>
                <a:latin typeface="Anantason"/>
              </a:rPr>
              <a:t>Observation Model</a:t>
            </a:r>
          </a:p>
        </p:txBody>
      </p:sp>
      <mc:AlternateContent xmlns:mc="http://schemas.openxmlformats.org/markup-compatibility/2006" xmlns:a14="http://schemas.microsoft.com/office/drawing/2010/main">
        <mc:Choice Requires="a14">
          <p:sp>
            <p:nvSpPr>
              <p:cNvPr id="8" name="TextBox 8"/>
              <p:cNvSpPr txBox="1"/>
              <p:nvPr/>
            </p:nvSpPr>
            <p:spPr>
              <a:xfrm>
                <a:off x="684247" y="2308458"/>
                <a:ext cx="7726221" cy="3509750"/>
              </a:xfrm>
              <a:prstGeom prst="rect">
                <a:avLst/>
              </a:prstGeom>
            </p:spPr>
            <p:txBody>
              <a:bodyPr wrap="square" lIns="0" tIns="0" rIns="0" bIns="0" rtlCol="0" anchor="t">
                <a:spAutoFit/>
              </a:bodyPr>
              <a:lstStyle/>
              <a:p>
                <a:pPr marL="684623" lvl="1" indent="-342311">
                  <a:lnSpc>
                    <a:spcPts val="3805"/>
                  </a:lnSpc>
                  <a:buFont typeface="Arial"/>
                  <a:buChar char="•"/>
                </a:pPr>
                <a:r>
                  <a:rPr lang="en-US" sz="3171" dirty="0">
                    <a:solidFill>
                      <a:srgbClr val="000000"/>
                    </a:solidFill>
                    <a:latin typeface="Anantason"/>
                  </a:rPr>
                  <a:t>The graph-based representation is sufficient for differentiating between assemblies with different structure.</a:t>
                </a:r>
              </a:p>
              <a:p>
                <a:pPr marL="684623" lvl="1" indent="-342311">
                  <a:lnSpc>
                    <a:spcPts val="3805"/>
                  </a:lnSpc>
                  <a:buFont typeface="Arial"/>
                  <a:buChar char="•"/>
                </a:pPr>
                <a:r>
                  <a:rPr lang="en-US" sz="3171" dirty="0">
                    <a:solidFill>
                      <a:srgbClr val="000000"/>
                    </a:solidFill>
                    <a:latin typeface="Anantason"/>
                  </a:rPr>
                  <a:t>However, to render an image we need to additionally specify global pose </a:t>
                </a:r>
                <a14:m>
                  <m:oMath xmlns:m="http://schemas.openxmlformats.org/officeDocument/2006/math">
                    <m:sSub>
                      <m:sSubPr>
                        <m:ctrlPr>
                          <a:rPr lang="en-US" sz="3171" i="1" smtClean="0">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𝑝</m:t>
                        </m:r>
                      </m:e>
                      <m:sub>
                        <m:r>
                          <a:rPr lang="en-US" sz="3171" b="0" i="1" smtClean="0">
                            <a:solidFill>
                              <a:srgbClr val="000000"/>
                            </a:solidFill>
                            <a:latin typeface="Cambria Math" panose="02040503050406030204" pitchFamily="18" charset="0"/>
                          </a:rPr>
                          <m:t>𝑖</m:t>
                        </m:r>
                      </m:sub>
                    </m:sSub>
                    <m:r>
                      <a:rPr lang="en-US" sz="3171" b="0" i="1" smtClean="0">
                        <a:solidFill>
                          <a:srgbClr val="000000"/>
                        </a:solidFill>
                        <a:latin typeface="Cambria Math" panose="02040503050406030204" pitchFamily="18" charset="0"/>
                      </a:rPr>
                      <m:t> </m:t>
                    </m:r>
                    <m:r>
                      <a:rPr lang="en-US" sz="3171" b="0" i="1" smtClean="0">
                        <a:solidFill>
                          <a:srgbClr val="000000"/>
                        </a:solidFill>
                        <a:latin typeface="Cambria Math" panose="02040503050406030204" pitchFamily="18" charset="0"/>
                        <a:ea typeface="Cambria Math" panose="02040503050406030204" pitchFamily="18" charset="0"/>
                      </a:rPr>
                      <m:t>∈</m:t>
                    </m:r>
                    <m:r>
                      <a:rPr lang="en-US" sz="3171" b="0" i="1" smtClean="0">
                        <a:solidFill>
                          <a:srgbClr val="000000"/>
                        </a:solidFill>
                        <a:latin typeface="Cambria Math" panose="02040503050406030204" pitchFamily="18" charset="0"/>
                        <a:ea typeface="Cambria Math" panose="02040503050406030204" pitchFamily="18" charset="0"/>
                      </a:rPr>
                      <m:t>𝑆𝐸</m:t>
                    </m:r>
                    <m:r>
                      <a:rPr lang="en-US" sz="3171" b="0" i="1" smtClean="0">
                        <a:solidFill>
                          <a:srgbClr val="000000"/>
                        </a:solidFill>
                        <a:latin typeface="Cambria Math" panose="02040503050406030204" pitchFamily="18" charset="0"/>
                        <a:ea typeface="Cambria Math" panose="02040503050406030204" pitchFamily="18" charset="0"/>
                      </a:rPr>
                      <m:t>(3)</m:t>
                    </m:r>
                  </m:oMath>
                </a14:m>
                <a:r>
                  <a:rPr lang="en-US" sz="3171" dirty="0">
                    <a:solidFill>
                      <a:srgbClr val="000000"/>
                    </a:solidFill>
                    <a:latin typeface="Anantason"/>
                  </a:rPr>
                  <a:t> of each sub-parts or connected component in state graph </a:t>
                </a:r>
              </a:p>
            </p:txBody>
          </p:sp>
        </mc:Choice>
        <mc:Fallback xmlns="">
          <p:sp>
            <p:nvSpPr>
              <p:cNvPr id="8" name="TextBox 8"/>
              <p:cNvSpPr txBox="1">
                <a:spLocks noRot="1" noChangeAspect="1" noMove="1" noResize="1" noEditPoints="1" noAdjustHandles="1" noChangeArrowheads="1" noChangeShapeType="1" noTextEdit="1"/>
              </p:cNvSpPr>
              <p:nvPr/>
            </p:nvSpPr>
            <p:spPr>
              <a:xfrm>
                <a:off x="684247" y="2308458"/>
                <a:ext cx="7726221" cy="3509750"/>
              </a:xfrm>
              <a:prstGeom prst="rect">
                <a:avLst/>
              </a:prstGeom>
              <a:blipFill>
                <a:blip r:embed="rId5"/>
                <a:stretch>
                  <a:fillRect t="-4870" r="-1262" b="-33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8">
                <a:extLst>
                  <a:ext uri="{FF2B5EF4-FFF2-40B4-BE49-F238E27FC236}">
                    <a16:creationId xmlns:a16="http://schemas.microsoft.com/office/drawing/2014/main" id="{654E060A-16AE-17C7-C309-C3341EF36C1D}"/>
                  </a:ext>
                </a:extLst>
              </p:cNvPr>
              <p:cNvSpPr txBox="1"/>
              <p:nvPr/>
            </p:nvSpPr>
            <p:spPr>
              <a:xfrm>
                <a:off x="699512" y="6468311"/>
                <a:ext cx="7726221" cy="1949380"/>
              </a:xfrm>
              <a:prstGeom prst="rect">
                <a:avLst/>
              </a:prstGeom>
              <a:ln>
                <a:solidFill>
                  <a:schemeClr val="accent1"/>
                </a:solidFill>
              </a:ln>
            </p:spPr>
            <p:txBody>
              <a:bodyPr wrap="square" lIns="0" tIns="0" rIns="0" bIns="0" rtlCol="0" anchor="t">
                <a:spAutoFit/>
              </a:bodyPr>
              <a:lstStyle/>
              <a:p>
                <a:pPr marL="684623" lvl="1" indent="-342311">
                  <a:lnSpc>
                    <a:spcPts val="3805"/>
                  </a:lnSpc>
                  <a:buFont typeface="Arial"/>
                  <a:buChar char="•"/>
                </a:pPr>
                <a:r>
                  <a:rPr lang="en-US" sz="3171" dirty="0">
                    <a:solidFill>
                      <a:srgbClr val="000000"/>
                    </a:solidFill>
                    <a:latin typeface="Anantason"/>
                  </a:rPr>
                  <a:t>The Joint Probability of an Image I, generated by state </a:t>
                </a:r>
                <a14:m>
                  <m:oMath xmlns:m="http://schemas.openxmlformats.org/officeDocument/2006/math">
                    <m:r>
                      <a:rPr lang="en-US" sz="3171" b="0" i="1" smtClean="0">
                        <a:solidFill>
                          <a:srgbClr val="000000"/>
                        </a:solidFill>
                        <a:latin typeface="Cambria Math" panose="02040503050406030204" pitchFamily="18" charset="0"/>
                      </a:rPr>
                      <m:t>𝑠</m:t>
                    </m:r>
                    <m:r>
                      <a:rPr lang="en-US" sz="3171" b="0" i="1" smtClean="0">
                        <a:solidFill>
                          <a:srgbClr val="000000"/>
                        </a:solidFill>
                        <a:latin typeface="Cambria Math" panose="02040503050406030204" pitchFamily="18" charset="0"/>
                      </a:rPr>
                      <m:t>=</m:t>
                    </m:r>
                    <m:d>
                      <m:dPr>
                        <m:ctrlPr>
                          <a:rPr lang="en-US" sz="3171" b="0" i="1" smtClean="0">
                            <a:solidFill>
                              <a:srgbClr val="000000"/>
                            </a:solidFill>
                            <a:latin typeface="Cambria Math" panose="02040503050406030204" pitchFamily="18" charset="0"/>
                          </a:rPr>
                        </m:ctrlPr>
                      </m:dPr>
                      <m:e>
                        <m:r>
                          <a:rPr lang="en-US" sz="3171" b="0" i="1" smtClean="0">
                            <a:solidFill>
                              <a:srgbClr val="000000"/>
                            </a:solidFill>
                            <a:latin typeface="Cambria Math" panose="02040503050406030204" pitchFamily="18" charset="0"/>
                          </a:rPr>
                          <m:t>𝑉</m:t>
                        </m:r>
                        <m:r>
                          <a:rPr lang="en-US" sz="3171" b="0" i="1" smtClean="0">
                            <a:solidFill>
                              <a:srgbClr val="000000"/>
                            </a:solidFill>
                            <a:latin typeface="Cambria Math" panose="02040503050406030204" pitchFamily="18" charset="0"/>
                          </a:rPr>
                          <m:t>,</m:t>
                        </m:r>
                        <m:r>
                          <a:rPr lang="en-US" sz="3171" b="0" i="1" smtClean="0">
                            <a:solidFill>
                              <a:srgbClr val="000000"/>
                            </a:solidFill>
                            <a:latin typeface="Cambria Math" panose="02040503050406030204" pitchFamily="18" charset="0"/>
                          </a:rPr>
                          <m:t>𝐸</m:t>
                        </m:r>
                      </m:e>
                    </m:d>
                    <m:r>
                      <a:rPr lang="en-US" sz="3171" b="0" i="1" smtClean="0">
                        <a:solidFill>
                          <a:srgbClr val="000000"/>
                        </a:solidFill>
                        <a:latin typeface="Cambria Math" panose="02040503050406030204" pitchFamily="18" charset="0"/>
                      </a:rPr>
                      <m:t> </m:t>
                    </m:r>
                  </m:oMath>
                </a14:m>
                <a:r>
                  <a:rPr lang="en-US" sz="3171" dirty="0">
                    <a:solidFill>
                      <a:srgbClr val="000000"/>
                    </a:solidFill>
                    <a:latin typeface="Anantason"/>
                  </a:rPr>
                  <a:t>in pose p, as</a:t>
                </a:r>
              </a:p>
              <a:p>
                <a:pPr marL="342312" lvl="1">
                  <a:lnSpc>
                    <a:spcPts val="3805"/>
                  </a:lnSpc>
                </a:pPr>
                <a14:m>
                  <m:oMath xmlns:m="http://schemas.openxmlformats.org/officeDocument/2006/math">
                    <m:r>
                      <a:rPr lang="en-US" sz="3171" b="0" i="1" smtClean="0">
                        <a:solidFill>
                          <a:srgbClr val="000000"/>
                        </a:solidFill>
                        <a:latin typeface="Cambria Math" panose="02040503050406030204" pitchFamily="18" charset="0"/>
                      </a:rPr>
                      <m:t>𝑃</m:t>
                    </m:r>
                    <m:r>
                      <a:rPr lang="en-US" sz="3171" b="0" i="1" smtClean="0">
                        <a:solidFill>
                          <a:srgbClr val="000000"/>
                        </a:solidFill>
                        <a:latin typeface="Cambria Math" panose="02040503050406030204" pitchFamily="18" charset="0"/>
                      </a:rPr>
                      <m:t>(</m:t>
                    </m:r>
                    <m:sSub>
                      <m:sSubPr>
                        <m:ctrlPr>
                          <a:rPr lang="en-US" sz="3171" b="0" i="1" smtClean="0">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𝐼</m:t>
                        </m:r>
                      </m:e>
                      <m:sub>
                        <m:r>
                          <a:rPr lang="en-US" sz="3171" b="0" i="1" smtClean="0">
                            <a:solidFill>
                              <a:srgbClr val="000000"/>
                            </a:solidFill>
                            <a:latin typeface="Cambria Math" panose="02040503050406030204" pitchFamily="18" charset="0"/>
                          </a:rPr>
                          <m:t>𝑡</m:t>
                        </m:r>
                      </m:sub>
                    </m:sSub>
                    <m:r>
                      <a:rPr lang="en-US" sz="3171" b="0" i="1" smtClean="0">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𝑝</m:t>
                        </m:r>
                      </m:e>
                      <m:sub>
                        <m:r>
                          <a:rPr lang="en-US" sz="3171" i="1">
                            <a:solidFill>
                              <a:srgbClr val="000000"/>
                            </a:solidFill>
                            <a:latin typeface="Cambria Math" panose="02040503050406030204" pitchFamily="18" charset="0"/>
                          </a:rPr>
                          <m:t>𝑡</m:t>
                        </m:r>
                      </m:sub>
                    </m:sSub>
                  </m:oMath>
                </a14:m>
                <a:r>
                  <a:rPr lang="en-US" sz="3171" dirty="0">
                    <a:solidFill>
                      <a:srgbClr val="000000"/>
                    </a:solidFill>
                    <a:latin typeface="Anantason"/>
                  </a:rPr>
                  <a:t>,</a:t>
                </a:r>
                <a:r>
                  <a:rPr lang="en-US" sz="3171" dirty="0">
                    <a:solidFill>
                      <a:srgbClr val="000000"/>
                    </a:solidFill>
                  </a:rPr>
                  <a:t> </a:t>
                </a:r>
                <a14:m>
                  <m:oMath xmlns:m="http://schemas.openxmlformats.org/officeDocument/2006/math">
                    <m:sSub>
                      <m:sSubPr>
                        <m:ctrlPr>
                          <a:rPr lang="en-US" sz="3171" i="1">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sub>
                    </m:sSub>
                  </m:oMath>
                </a14:m>
                <a:r>
                  <a:rPr lang="en-US" sz="3171" dirty="0">
                    <a:solidFill>
                      <a:srgbClr val="000000"/>
                    </a:solidFill>
                    <a:latin typeface="Anantason"/>
                  </a:rPr>
                  <a:t>) </a:t>
                </a:r>
                <a14:m>
                  <m:oMath xmlns:m="http://schemas.openxmlformats.org/officeDocument/2006/math">
                    <m:r>
                      <a:rPr lang="en-US" sz="3171" i="1">
                        <a:solidFill>
                          <a:srgbClr val="000000"/>
                        </a:solidFill>
                        <a:latin typeface="Cambria Math" panose="02040503050406030204" pitchFamily="18" charset="0"/>
                      </a:rPr>
                      <m:t>=</m:t>
                    </m:r>
                    <m:r>
                      <a:rPr lang="en-US" sz="3171" i="1">
                        <a:solidFill>
                          <a:srgbClr val="000000"/>
                        </a:solidFill>
                        <a:latin typeface="Cambria Math" panose="02040503050406030204" pitchFamily="18" charset="0"/>
                      </a:rPr>
                      <m:t>𝑃</m:t>
                    </m:r>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𝐼</m:t>
                        </m:r>
                      </m:e>
                      <m:sub>
                        <m:r>
                          <a:rPr lang="en-US" sz="3171" i="1">
                            <a:solidFill>
                              <a:srgbClr val="000000"/>
                            </a:solidFill>
                            <a:latin typeface="Cambria Math" panose="02040503050406030204" pitchFamily="18" charset="0"/>
                          </a:rPr>
                          <m:t>𝑡</m:t>
                        </m:r>
                      </m:sub>
                    </m:sSub>
                    <m:r>
                      <a:rPr lang="en-US" sz="3171" b="0" i="1" smtClean="0">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𝑝</m:t>
                        </m:r>
                      </m:e>
                      <m:sub>
                        <m:r>
                          <a:rPr lang="en-US" sz="3171" i="1">
                            <a:solidFill>
                              <a:srgbClr val="000000"/>
                            </a:solidFill>
                            <a:latin typeface="Cambria Math" panose="02040503050406030204" pitchFamily="18" charset="0"/>
                          </a:rPr>
                          <m:t>𝑡</m:t>
                        </m:r>
                      </m:sub>
                    </m:sSub>
                    <m:r>
                      <m:rPr>
                        <m:nor/>
                      </m:rPr>
                      <a:rPr lang="en-US" sz="3171" dirty="0">
                        <a:solidFill>
                          <a:srgbClr val="000000"/>
                        </a:solidFill>
                        <a:latin typeface="Anantason"/>
                      </a:rPr>
                      <m:t>,</m:t>
                    </m:r>
                    <m:r>
                      <m:rPr>
                        <m:nor/>
                      </m:rPr>
                      <a:rPr lang="en-US" sz="3171" dirty="0">
                        <a:solidFill>
                          <a:srgbClr val="000000"/>
                        </a:solidFill>
                      </a:rPr>
                      <m:t> </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sub>
                    </m:sSub>
                    <m:r>
                      <m:rPr>
                        <m:nor/>
                      </m:rPr>
                      <a:rPr lang="en-US" sz="3171" dirty="0">
                        <a:solidFill>
                          <a:srgbClr val="000000"/>
                        </a:solidFill>
                        <a:latin typeface="Anantason"/>
                      </a:rPr>
                      <m:t>)</m:t>
                    </m:r>
                    <m:r>
                      <a:rPr lang="en-US" sz="3171" i="1">
                        <a:solidFill>
                          <a:srgbClr val="000000"/>
                        </a:solidFill>
                        <a:latin typeface="Cambria Math" panose="02040503050406030204" pitchFamily="18" charset="0"/>
                      </a:rPr>
                      <m:t>𝑃</m:t>
                    </m:r>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𝑝</m:t>
                        </m:r>
                      </m:e>
                      <m:sub>
                        <m:r>
                          <a:rPr lang="en-US" sz="3171" i="1">
                            <a:solidFill>
                              <a:srgbClr val="000000"/>
                            </a:solidFill>
                            <a:latin typeface="Cambria Math" panose="02040503050406030204" pitchFamily="18" charset="0"/>
                          </a:rPr>
                          <m:t>𝑡</m:t>
                        </m:r>
                      </m:sub>
                    </m:sSub>
                    <m:r>
                      <m:rPr>
                        <m:nor/>
                      </m:rPr>
                      <a:rPr lang="en-US" sz="3171" b="0" i="0" smtClean="0">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sub>
                    </m:sSub>
                    <m:r>
                      <m:rPr>
                        <m:nor/>
                      </m:rPr>
                      <a:rPr lang="en-US" sz="3171" dirty="0">
                        <a:solidFill>
                          <a:srgbClr val="000000"/>
                        </a:solidFill>
                        <a:latin typeface="Anantason"/>
                      </a:rPr>
                      <m:t>)</m:t>
                    </m:r>
                    <m:r>
                      <a:rPr lang="en-US" sz="3171" i="1">
                        <a:solidFill>
                          <a:srgbClr val="000000"/>
                        </a:solidFill>
                        <a:latin typeface="Cambria Math" panose="02040503050406030204" pitchFamily="18" charset="0"/>
                      </a:rPr>
                      <m:t>𝑃</m:t>
                    </m:r>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sub>
                    </m:sSub>
                    <m:r>
                      <m:rPr>
                        <m:nor/>
                      </m:rPr>
                      <a:rPr lang="en-US" sz="3171" dirty="0">
                        <a:solidFill>
                          <a:srgbClr val="000000"/>
                        </a:solidFill>
                        <a:latin typeface="Anantason"/>
                      </a:rPr>
                      <m:t>)</m:t>
                    </m:r>
                  </m:oMath>
                </a14:m>
                <a:endParaRPr lang="en-US" sz="3171" dirty="0">
                  <a:solidFill>
                    <a:srgbClr val="000000"/>
                  </a:solidFill>
                  <a:latin typeface="Anantason"/>
                </a:endParaRPr>
              </a:p>
            </p:txBody>
          </p:sp>
        </mc:Choice>
        <mc:Fallback xmlns="">
          <p:sp>
            <p:nvSpPr>
              <p:cNvPr id="58" name="TextBox 8">
                <a:extLst>
                  <a:ext uri="{FF2B5EF4-FFF2-40B4-BE49-F238E27FC236}">
                    <a16:creationId xmlns:a16="http://schemas.microsoft.com/office/drawing/2014/main" id="{654E060A-16AE-17C7-C309-C3341EF36C1D}"/>
                  </a:ext>
                </a:extLst>
              </p:cNvPr>
              <p:cNvSpPr txBox="1">
                <a:spLocks noRot="1" noChangeAspect="1" noMove="1" noResize="1" noEditPoints="1" noAdjustHandles="1" noChangeArrowheads="1" noChangeShapeType="1" noTextEdit="1"/>
              </p:cNvSpPr>
              <p:nvPr/>
            </p:nvSpPr>
            <p:spPr>
              <a:xfrm>
                <a:off x="699512" y="6468311"/>
                <a:ext cx="7726221" cy="1949380"/>
              </a:xfrm>
              <a:prstGeom prst="rect">
                <a:avLst/>
              </a:prstGeom>
              <a:blipFill>
                <a:blip r:embed="rId6"/>
                <a:stretch>
                  <a:fillRect t="-8385" r="-3310" b="-12112"/>
                </a:stretch>
              </a:blipFill>
              <a:ln>
                <a:solidFill>
                  <a:schemeClr val="accent1"/>
                </a:solidFill>
              </a:ln>
            </p:spPr>
            <p:txBody>
              <a:bodyPr/>
              <a:lstStyle/>
              <a:p>
                <a:r>
                  <a:rPr lang="en-IN">
                    <a:noFill/>
                  </a:rPr>
                  <a:t> </a:t>
                </a:r>
              </a:p>
            </p:txBody>
          </p:sp>
        </mc:Fallback>
      </mc:AlternateContent>
      <p:sp>
        <p:nvSpPr>
          <p:cNvPr id="18" name="TextBox 17">
            <a:extLst>
              <a:ext uri="{FF2B5EF4-FFF2-40B4-BE49-F238E27FC236}">
                <a16:creationId xmlns:a16="http://schemas.microsoft.com/office/drawing/2014/main" id="{1B0F8F24-B6BC-6E75-7F92-2E6A8C2CBE82}"/>
              </a:ext>
            </a:extLst>
          </p:cNvPr>
          <p:cNvSpPr txBox="1"/>
          <p:nvPr/>
        </p:nvSpPr>
        <p:spPr>
          <a:xfrm>
            <a:off x="9877534" y="2322550"/>
            <a:ext cx="6553200" cy="4524315"/>
          </a:xfrm>
          <a:prstGeom prst="rect">
            <a:avLst/>
          </a:prstGeom>
          <a:noFill/>
        </p:spPr>
        <p:txBody>
          <a:bodyPr wrap="square" rtlCol="0">
            <a:spAutoFit/>
          </a:bodyPr>
          <a:lstStyle/>
          <a:p>
            <a:r>
              <a:rPr lang="en-US" sz="3200" dirty="0">
                <a:latin typeface="Anantason" panose="020B0604020202020204" charset="-34"/>
                <a:cs typeface="Anantason" panose="020B0604020202020204" charset="-34"/>
              </a:rPr>
              <a:t>If we have an appearance and a shape for each object, and the camera parameters are known, we can generate a template T by rendering each sub-part using the poses in p.</a:t>
            </a:r>
          </a:p>
          <a:p>
            <a:r>
              <a:rPr lang="en-US" sz="3200" dirty="0">
                <a:latin typeface="Anantason" panose="020B0604020202020204" charset="-34"/>
                <a:cs typeface="Anantason" panose="020B0604020202020204" charset="-34"/>
              </a:rPr>
              <a:t>Disconnected sub-parts may be rendered independently if we ignore collisions and occlusions</a:t>
            </a:r>
            <a:endParaRPr lang="en-IN" sz="3200" dirty="0">
              <a:latin typeface="Anantason" panose="020B0604020202020204" charset="-34"/>
              <a:cs typeface="Anantason" panose="020B0604020202020204" charset="-34"/>
            </a:endParaRPr>
          </a:p>
        </p:txBody>
      </p:sp>
    </p:spTree>
    <p:extLst>
      <p:ext uri="{BB962C8B-B14F-4D97-AF65-F5344CB8AC3E}">
        <p14:creationId xmlns:p14="http://schemas.microsoft.com/office/powerpoint/2010/main" val="65250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398639"/>
            <a:ext cx="18540100" cy="10640708"/>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pic>
        <p:nvPicPr>
          <p:cNvPr id="2" name="Picture 2"/>
          <p:cNvPicPr>
            <a:picLocks noChangeAspect="1"/>
          </p:cNvPicPr>
          <p:nvPr/>
        </p:nvPicPr>
        <p:blipFill>
          <a:blip r:embed="rId4">
            <a:alphaModFix amt="8999"/>
          </a:blip>
          <a:srcRect t="20433" b="20433"/>
          <a:stretch>
            <a:fillRect/>
          </a:stretch>
        </p:blipFill>
        <p:spPr>
          <a:xfrm>
            <a:off x="0" y="-38100"/>
            <a:ext cx="18288000" cy="10287000"/>
          </a:xfrm>
          <a:prstGeom prst="rect">
            <a:avLst/>
          </a:prstGeom>
        </p:spPr>
      </p:pic>
      <p:sp>
        <p:nvSpPr>
          <p:cNvPr id="4" name="TextBox 3">
            <a:extLst>
              <a:ext uri="{FF2B5EF4-FFF2-40B4-BE49-F238E27FC236}">
                <a16:creationId xmlns:a16="http://schemas.microsoft.com/office/drawing/2014/main" id="{95D902EF-17B3-828E-103C-01B584948CF0}"/>
              </a:ext>
            </a:extLst>
          </p:cNvPr>
          <p:cNvSpPr txBox="1"/>
          <p:nvPr/>
        </p:nvSpPr>
        <p:spPr>
          <a:xfrm>
            <a:off x="1524000" y="723900"/>
            <a:ext cx="7429500" cy="1246838"/>
          </a:xfrm>
          <a:prstGeom prst="rect">
            <a:avLst/>
          </a:prstGeom>
        </p:spPr>
        <p:txBody>
          <a:bodyPr wrap="square" lIns="0" tIns="0" rIns="0" bIns="0" rtlCol="0" anchor="t">
            <a:spAutoFit/>
          </a:bodyPr>
          <a:lstStyle/>
          <a:p>
            <a:pPr>
              <a:lnSpc>
                <a:spcPts val="10199"/>
              </a:lnSpc>
            </a:pPr>
            <a:r>
              <a:rPr lang="en-US" sz="6000" dirty="0">
                <a:solidFill>
                  <a:srgbClr val="000000"/>
                </a:solidFill>
                <a:latin typeface="Anantason"/>
              </a:rPr>
              <a:t>Process Model</a:t>
            </a:r>
          </a:p>
        </p:txBody>
      </p:sp>
      <mc:AlternateContent xmlns:mc="http://schemas.openxmlformats.org/markup-compatibility/2006" xmlns:a14="http://schemas.microsoft.com/office/drawing/2010/main">
        <mc:Choice Requires="a14">
          <p:sp>
            <p:nvSpPr>
              <p:cNvPr id="5" name="TextBox 8">
                <a:extLst>
                  <a:ext uri="{FF2B5EF4-FFF2-40B4-BE49-F238E27FC236}">
                    <a16:creationId xmlns:a16="http://schemas.microsoft.com/office/drawing/2014/main" id="{E96AA083-3133-1EE4-F088-2CE052F7A876}"/>
                  </a:ext>
                </a:extLst>
              </p:cNvPr>
              <p:cNvSpPr txBox="1"/>
              <p:nvPr/>
            </p:nvSpPr>
            <p:spPr>
              <a:xfrm>
                <a:off x="821525" y="2029101"/>
                <a:ext cx="8964684" cy="4873257"/>
              </a:xfrm>
              <a:prstGeom prst="rect">
                <a:avLst/>
              </a:prstGeom>
            </p:spPr>
            <p:txBody>
              <a:bodyPr wrap="square" lIns="0" tIns="0" rIns="0" bIns="0" rtlCol="0" anchor="t">
                <a:spAutoFit/>
              </a:bodyPr>
              <a:lstStyle/>
              <a:p>
                <a:pPr marL="684623" lvl="1" indent="-342311">
                  <a:lnSpc>
                    <a:spcPts val="3805"/>
                  </a:lnSpc>
                  <a:buFont typeface="Arial"/>
                  <a:buChar char="•"/>
                </a:pPr>
                <a:r>
                  <a:rPr lang="en-US" sz="3171" dirty="0">
                    <a:solidFill>
                      <a:srgbClr val="000000"/>
                    </a:solidFill>
                    <a:latin typeface="Anantason"/>
                  </a:rPr>
                  <a:t>In assembly process, the state is </a:t>
                </a:r>
                <a:r>
                  <a:rPr lang="en-US" sz="3171" dirty="0" err="1">
                    <a:solidFill>
                      <a:srgbClr val="000000"/>
                    </a:solidFill>
                    <a:latin typeface="Anantason"/>
                  </a:rPr>
                  <a:t>s</a:t>
                </a:r>
                <a:r>
                  <a:rPr lang="en-US" sz="3171" baseline="-25000" dirty="0" err="1">
                    <a:solidFill>
                      <a:srgbClr val="000000"/>
                    </a:solidFill>
                    <a:latin typeface="Anantason"/>
                  </a:rPr>
                  <a:t>t</a:t>
                </a:r>
                <a:r>
                  <a:rPr lang="en-US" sz="3171" baseline="-25000" dirty="0">
                    <a:solidFill>
                      <a:srgbClr val="000000"/>
                    </a:solidFill>
                    <a:latin typeface="Anantason"/>
                  </a:rPr>
                  <a:t> </a:t>
                </a:r>
                <a:r>
                  <a:rPr lang="en-US" sz="3171" dirty="0">
                    <a:solidFill>
                      <a:srgbClr val="000000"/>
                    </a:solidFill>
                    <a:latin typeface="Anantason"/>
                  </a:rPr>
                  <a:t>is constructed or deconstructed through the actions of some agent</a:t>
                </a:r>
              </a:p>
              <a:p>
                <a:pPr marL="684623" lvl="1" indent="-342311">
                  <a:lnSpc>
                    <a:spcPts val="3805"/>
                  </a:lnSpc>
                  <a:buFont typeface="Arial"/>
                  <a:buChar char="•"/>
                </a:pPr>
                <a:r>
                  <a:rPr lang="en-US" sz="3171" dirty="0">
                    <a:solidFill>
                      <a:srgbClr val="000000"/>
                    </a:solidFill>
                    <a:latin typeface="Anantason"/>
                  </a:rPr>
                  <a:t>In assembly processes, when we only have partial information about the actions taken, we can use it to construct state transition probabilities:</a:t>
                </a:r>
              </a:p>
              <a:p>
                <a:pPr marL="684623" lvl="1" indent="-342311">
                  <a:lnSpc>
                    <a:spcPts val="3805"/>
                  </a:lnSpc>
                  <a:buFont typeface="Arial"/>
                  <a:buChar char="•"/>
                </a:pPr>
                <a:endParaRPr lang="en-US" sz="3171" dirty="0">
                  <a:solidFill>
                    <a:srgbClr val="000000"/>
                  </a:solidFill>
                  <a:latin typeface="Anantason"/>
                </a:endParaRPr>
              </a:p>
              <a:p>
                <a:pPr marL="342312" lvl="1">
                  <a:lnSpc>
                    <a:spcPts val="3805"/>
                  </a:lnSpc>
                </a:pPr>
                <a14:m>
                  <m:oMath xmlns:m="http://schemas.openxmlformats.org/officeDocument/2006/math">
                    <m:r>
                      <a:rPr lang="en-US" sz="3171" b="0" i="1" smtClean="0">
                        <a:solidFill>
                          <a:srgbClr val="000000"/>
                        </a:solidFill>
                        <a:latin typeface="Cambria Math" panose="02040503050406030204" pitchFamily="18" charset="0"/>
                      </a:rPr>
                      <m:t>𝑃</m:t>
                    </m:r>
                    <m:r>
                      <a:rPr lang="en-US" sz="3171" b="0" i="1" smtClean="0">
                        <a:solidFill>
                          <a:srgbClr val="000000"/>
                        </a:solidFill>
                        <a:latin typeface="Cambria Math" panose="02040503050406030204" pitchFamily="18" charset="0"/>
                      </a:rPr>
                      <m:t>(</m:t>
                    </m:r>
                  </m:oMath>
                </a14:m>
                <a:r>
                  <a:rPr lang="en-US" sz="3171" dirty="0">
                    <a:solidFill>
                      <a:srgbClr val="000000"/>
                    </a:solidFill>
                  </a:rPr>
                  <a:t> </a:t>
                </a:r>
                <a14:m>
                  <m:oMath xmlns:m="http://schemas.openxmlformats.org/officeDocument/2006/math">
                    <m:sSub>
                      <m:sSubPr>
                        <m:ctrlPr>
                          <a:rPr lang="en-US" sz="3171" i="1">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sub>
                    </m:sSub>
                    <m:r>
                      <a:rPr lang="en-US" sz="3171" b="0" i="1" smtClean="0">
                        <a:solidFill>
                          <a:srgbClr val="000000"/>
                        </a:solidFill>
                        <a:latin typeface="Cambria Math" panose="02040503050406030204" pitchFamily="18" charset="0"/>
                      </a:rPr>
                      <m:t>|</m:t>
                    </m:r>
                    <m:sSub>
                      <m:sSubPr>
                        <m:ctrlPr>
                          <a:rPr lang="en-US" sz="3171" b="0" i="1" smtClean="0">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𝑠</m:t>
                        </m:r>
                      </m:e>
                      <m:sub>
                        <m:r>
                          <a:rPr lang="en-US" sz="3171" b="0" i="1" smtClean="0">
                            <a:solidFill>
                              <a:srgbClr val="000000"/>
                            </a:solidFill>
                            <a:latin typeface="Cambria Math" panose="02040503050406030204" pitchFamily="18" charset="0"/>
                          </a:rPr>
                          <m:t>𝑡</m:t>
                        </m:r>
                        <m:r>
                          <a:rPr lang="en-US" sz="3171" b="0" i="1" smtClean="0">
                            <a:solidFill>
                              <a:srgbClr val="000000"/>
                            </a:solidFill>
                            <a:latin typeface="Cambria Math" panose="02040503050406030204" pitchFamily="18" charset="0"/>
                          </a:rPr>
                          <m:t>−1</m:t>
                        </m:r>
                      </m:sub>
                    </m:sSub>
                  </m:oMath>
                </a14:m>
                <a:r>
                  <a:rPr lang="en-US" sz="3171" dirty="0">
                    <a:solidFill>
                      <a:srgbClr val="000000"/>
                    </a:solidFill>
                    <a:latin typeface="Anantason"/>
                  </a:rPr>
                  <a:t>) </a:t>
                </a:r>
                <a14:m>
                  <m:oMath xmlns:m="http://schemas.openxmlformats.org/officeDocument/2006/math">
                    <m:r>
                      <a:rPr lang="en-US" sz="3171" i="1">
                        <a:solidFill>
                          <a:srgbClr val="000000"/>
                        </a:solidFill>
                        <a:latin typeface="Cambria Math" panose="02040503050406030204" pitchFamily="18" charset="0"/>
                      </a:rPr>
                      <m:t>=</m:t>
                    </m:r>
                    <m:nary>
                      <m:naryPr>
                        <m:chr m:val="∑"/>
                        <m:supHide m:val="on"/>
                        <m:ctrlPr>
                          <a:rPr lang="en-US" sz="3171" i="1" smtClean="0">
                            <a:solidFill>
                              <a:srgbClr val="000000"/>
                            </a:solidFill>
                            <a:latin typeface="Cambria Math" panose="02040503050406030204" pitchFamily="18" charset="0"/>
                          </a:rPr>
                        </m:ctrlPr>
                      </m:naryPr>
                      <m:sub>
                        <m:sSub>
                          <m:sSubPr>
                            <m:ctrlPr>
                              <a:rPr lang="en-US" sz="3171" i="1" smtClean="0">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𝑎</m:t>
                            </m:r>
                          </m:e>
                          <m:sub>
                            <m:r>
                              <a:rPr lang="en-US" sz="3171" b="0" i="1" smtClean="0">
                                <a:solidFill>
                                  <a:srgbClr val="000000"/>
                                </a:solidFill>
                                <a:latin typeface="Cambria Math" panose="02040503050406030204" pitchFamily="18" charset="0"/>
                              </a:rPr>
                              <m:t>𝑡</m:t>
                            </m:r>
                            <m:r>
                              <a:rPr lang="en-US" sz="3171" b="0" i="1" smtClean="0">
                                <a:solidFill>
                                  <a:srgbClr val="000000"/>
                                </a:solidFill>
                                <a:latin typeface="Cambria Math" panose="02040503050406030204" pitchFamily="18" charset="0"/>
                              </a:rPr>
                              <m:t>−1∈</m:t>
                            </m:r>
                            <m:r>
                              <a:rPr lang="en-US" sz="3171" b="0" i="1" smtClean="0">
                                <a:solidFill>
                                  <a:srgbClr val="000000"/>
                                </a:solidFill>
                                <a:latin typeface="Cambria Math" panose="02040503050406030204" pitchFamily="18" charset="0"/>
                                <a:ea typeface="Cambria Math" panose="02040503050406030204" pitchFamily="18" charset="0"/>
                              </a:rPr>
                              <m:t>𝐴</m:t>
                            </m:r>
                          </m:sub>
                        </m:sSub>
                      </m:sub>
                      <m:sup/>
                      <m:e>
                        <m:r>
                          <a:rPr lang="en-US" sz="3171" i="1">
                            <a:solidFill>
                              <a:srgbClr val="000000"/>
                            </a:solidFill>
                            <a:latin typeface="Cambria Math" panose="02040503050406030204" pitchFamily="18" charset="0"/>
                          </a:rPr>
                          <m:t>𝑃</m:t>
                        </m:r>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sub>
                        </m:sSub>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r>
                              <a:rPr lang="en-US" sz="3171" i="1">
                                <a:solidFill>
                                  <a:srgbClr val="000000"/>
                                </a:solidFill>
                                <a:latin typeface="Cambria Math" panose="02040503050406030204" pitchFamily="18" charset="0"/>
                              </a:rPr>
                              <m:t>−1</m:t>
                            </m:r>
                          </m:sub>
                        </m:sSub>
                        <m:r>
                          <m:rPr>
                            <m:nor/>
                          </m:rPr>
                          <a:rPr lang="en-US" sz="3171" dirty="0">
                            <a:solidFill>
                              <a:srgbClr val="000000"/>
                            </a:solidFill>
                            <a:latin typeface="Anantason"/>
                          </a:rPr>
                          <m:t>,</m:t>
                        </m:r>
                        <m:sSub>
                          <m:sSubPr>
                            <m:ctrlPr>
                              <a:rPr lang="en-US" sz="3171" i="1" dirty="0">
                                <a:solidFill>
                                  <a:srgbClr val="000000"/>
                                </a:solidFill>
                                <a:latin typeface="Cambria Math" panose="02040503050406030204" pitchFamily="18" charset="0"/>
                              </a:rPr>
                            </m:ctrlPr>
                          </m:sSubPr>
                          <m:e>
                            <m:r>
                              <a:rPr lang="en-US" sz="3171" i="1" dirty="0">
                                <a:solidFill>
                                  <a:srgbClr val="000000"/>
                                </a:solidFill>
                                <a:latin typeface="Cambria Math" panose="02040503050406030204" pitchFamily="18" charset="0"/>
                              </a:rPr>
                              <m:t>𝑎</m:t>
                            </m:r>
                          </m:e>
                          <m:sub>
                            <m:r>
                              <a:rPr lang="en-US" sz="3171" i="1" dirty="0">
                                <a:solidFill>
                                  <a:srgbClr val="000000"/>
                                </a:solidFill>
                                <a:latin typeface="Cambria Math" panose="02040503050406030204" pitchFamily="18" charset="0"/>
                              </a:rPr>
                              <m:t>𝑡</m:t>
                            </m:r>
                            <m:r>
                              <a:rPr lang="en-US" sz="3171" i="1" dirty="0">
                                <a:solidFill>
                                  <a:srgbClr val="000000"/>
                                </a:solidFill>
                                <a:latin typeface="Cambria Math" panose="02040503050406030204" pitchFamily="18" charset="0"/>
                              </a:rPr>
                              <m:t>−1</m:t>
                            </m:r>
                          </m:sub>
                        </m:sSub>
                        <m:r>
                          <m:rPr>
                            <m:nor/>
                          </m:rPr>
                          <a:rPr lang="en-US" sz="3171" dirty="0">
                            <a:solidFill>
                              <a:srgbClr val="000000"/>
                            </a:solidFill>
                            <a:latin typeface="Anantason"/>
                          </a:rPr>
                          <m:t>)</m:t>
                        </m:r>
                        <m:r>
                          <a:rPr lang="en-US" sz="3171" i="1">
                            <a:solidFill>
                              <a:srgbClr val="000000"/>
                            </a:solidFill>
                            <a:latin typeface="Cambria Math" panose="02040503050406030204" pitchFamily="18" charset="0"/>
                          </a:rPr>
                          <m:t>𝑃</m:t>
                        </m:r>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𝑎</m:t>
                            </m:r>
                          </m:e>
                          <m:sub>
                            <m:r>
                              <a:rPr lang="en-US" sz="3171" i="1">
                                <a:solidFill>
                                  <a:srgbClr val="000000"/>
                                </a:solidFill>
                                <a:latin typeface="Cambria Math" panose="02040503050406030204" pitchFamily="18" charset="0"/>
                              </a:rPr>
                              <m:t>𝑡</m:t>
                            </m:r>
                            <m:r>
                              <a:rPr lang="en-US" sz="3171" i="1">
                                <a:solidFill>
                                  <a:srgbClr val="000000"/>
                                </a:solidFill>
                                <a:latin typeface="Cambria Math" panose="02040503050406030204" pitchFamily="18" charset="0"/>
                              </a:rPr>
                              <m:t>−1</m:t>
                            </m:r>
                          </m:sub>
                        </m:sSub>
                        <m:r>
                          <m:rPr>
                            <m:nor/>
                          </m:rPr>
                          <a:rPr lang="en-US" sz="317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r>
                              <a:rPr lang="en-US" sz="3171" i="1">
                                <a:solidFill>
                                  <a:srgbClr val="000000"/>
                                </a:solidFill>
                                <a:latin typeface="Cambria Math" panose="02040503050406030204" pitchFamily="18" charset="0"/>
                              </a:rPr>
                              <m:t>−1</m:t>
                            </m:r>
                          </m:sub>
                        </m:sSub>
                        <m:r>
                          <m:rPr>
                            <m:nor/>
                          </m:rPr>
                          <a:rPr lang="en-US" sz="3171">
                            <a:solidFill>
                              <a:srgbClr val="000000"/>
                            </a:solidFill>
                            <a:latin typeface="Cambria Math" panose="02040503050406030204" pitchFamily="18" charset="0"/>
                          </a:rPr>
                          <m:t>)</m:t>
                        </m:r>
                      </m:e>
                    </m:nary>
                  </m:oMath>
                </a14:m>
                <a:endParaRPr lang="en-US" sz="3171" dirty="0">
                  <a:solidFill>
                    <a:srgbClr val="000000"/>
                  </a:solidFill>
                  <a:latin typeface="Anantason"/>
                </a:endParaRPr>
              </a:p>
              <a:p>
                <a:pPr marL="684623" lvl="1" indent="-342311">
                  <a:lnSpc>
                    <a:spcPts val="3805"/>
                  </a:lnSpc>
                  <a:buFont typeface="Arial"/>
                  <a:buChar char="•"/>
                </a:pPr>
                <a:endParaRPr lang="en-US" sz="3171" dirty="0">
                  <a:solidFill>
                    <a:srgbClr val="000000"/>
                  </a:solidFill>
                  <a:latin typeface="Anantason"/>
                </a:endParaRPr>
              </a:p>
            </p:txBody>
          </p:sp>
        </mc:Choice>
        <mc:Fallback xmlns="">
          <p:sp>
            <p:nvSpPr>
              <p:cNvPr id="5" name="TextBox 8">
                <a:extLst>
                  <a:ext uri="{FF2B5EF4-FFF2-40B4-BE49-F238E27FC236}">
                    <a16:creationId xmlns:a16="http://schemas.microsoft.com/office/drawing/2014/main" id="{E96AA083-3133-1EE4-F088-2CE052F7A876}"/>
                  </a:ext>
                </a:extLst>
              </p:cNvPr>
              <p:cNvSpPr txBox="1">
                <a:spLocks noRot="1" noChangeAspect="1" noMove="1" noResize="1" noEditPoints="1" noAdjustHandles="1" noChangeArrowheads="1" noChangeShapeType="1" noTextEdit="1"/>
              </p:cNvSpPr>
              <p:nvPr/>
            </p:nvSpPr>
            <p:spPr>
              <a:xfrm>
                <a:off x="821525" y="2029101"/>
                <a:ext cx="8964684" cy="4873257"/>
              </a:xfrm>
              <a:prstGeom prst="rect">
                <a:avLst/>
              </a:prstGeom>
              <a:blipFill>
                <a:blip r:embed="rId5"/>
                <a:stretch>
                  <a:fillRect t="-3504" r="-29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BB7B18F0-50B7-3FB5-39C6-E5D42B148270}"/>
                  </a:ext>
                </a:extLst>
              </p:cNvPr>
              <p:cNvSpPr txBox="1"/>
              <p:nvPr/>
            </p:nvSpPr>
            <p:spPr>
              <a:xfrm>
                <a:off x="457200" y="7282151"/>
                <a:ext cx="11248051" cy="2438809"/>
              </a:xfrm>
              <a:prstGeom prst="rect">
                <a:avLst/>
              </a:prstGeom>
              <a:ln>
                <a:noFill/>
              </a:ln>
            </p:spPr>
            <p:txBody>
              <a:bodyPr wrap="square" lIns="0" tIns="0" rIns="0" bIns="0" rtlCol="0" anchor="t">
                <a:spAutoFit/>
              </a:bodyPr>
              <a:lstStyle/>
              <a:p>
                <a:pPr marL="684623" lvl="1" indent="-342311">
                  <a:lnSpc>
                    <a:spcPts val="3805"/>
                  </a:lnSpc>
                  <a:buFont typeface="Arial"/>
                  <a:buChar char="•"/>
                </a:pPr>
                <a:r>
                  <a:rPr lang="en-US" sz="3171" dirty="0">
                    <a:solidFill>
                      <a:srgbClr val="000000"/>
                    </a:solidFill>
                    <a:latin typeface="Anantason"/>
                  </a:rPr>
                  <a:t>Combining the observation model with process model we obtain a final expression for the joint probability of all observed and inferred variables:</a:t>
                </a:r>
              </a:p>
              <a:p>
                <a:pPr marL="684623" lvl="1" indent="-342311">
                  <a:lnSpc>
                    <a:spcPts val="3805"/>
                  </a:lnSpc>
                  <a:buFont typeface="Arial"/>
                  <a:buChar char="•"/>
                </a:pPr>
                <a:endParaRPr lang="en-US" sz="3171" dirty="0">
                  <a:solidFill>
                    <a:srgbClr val="000000"/>
                  </a:solidFill>
                  <a:latin typeface="Anantason"/>
                </a:endParaRPr>
              </a:p>
              <a:p>
                <a:pPr marL="799512" lvl="2">
                  <a:lnSpc>
                    <a:spcPts val="3805"/>
                  </a:lnSpc>
                </a:pPr>
                <a:r>
                  <a:rPr lang="en-US" sz="3171" b="0" dirty="0">
                    <a:solidFill>
                      <a:srgbClr val="000000"/>
                    </a:solidFill>
                  </a:rPr>
                  <a:t>	</a:t>
                </a:r>
                <a14:m>
                  <m:oMath xmlns:m="http://schemas.openxmlformats.org/officeDocument/2006/math">
                    <m:r>
                      <a:rPr lang="en-US" sz="3171" b="0" i="1" smtClean="0">
                        <a:solidFill>
                          <a:srgbClr val="000000"/>
                        </a:solidFill>
                        <a:latin typeface="Cambria Math" panose="02040503050406030204" pitchFamily="18" charset="0"/>
                      </a:rPr>
                      <m:t>𝑃</m:t>
                    </m:r>
                    <m:r>
                      <a:rPr lang="en-US" sz="3171" b="0" i="1" smtClean="0">
                        <a:solidFill>
                          <a:srgbClr val="000000"/>
                        </a:solidFill>
                        <a:latin typeface="Cambria Math" panose="02040503050406030204" pitchFamily="18" charset="0"/>
                      </a:rPr>
                      <m:t>(</m:t>
                    </m:r>
                    <m:sSub>
                      <m:sSubPr>
                        <m:ctrlPr>
                          <a:rPr lang="en-US" sz="3171" b="0" i="1" smtClean="0">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𝐼</m:t>
                        </m:r>
                      </m:e>
                      <m:sub>
                        <m:r>
                          <a:rPr lang="en-US" sz="3171" b="0" i="1" smtClean="0">
                            <a:solidFill>
                              <a:srgbClr val="000000"/>
                            </a:solidFill>
                            <a:latin typeface="Cambria Math" panose="02040503050406030204" pitchFamily="18" charset="0"/>
                          </a:rPr>
                          <m:t>1:</m:t>
                        </m:r>
                        <m:r>
                          <a:rPr lang="en-US" sz="3171" b="0" i="1" smtClean="0">
                            <a:solidFill>
                              <a:srgbClr val="000000"/>
                            </a:solidFill>
                            <a:latin typeface="Cambria Math" panose="02040503050406030204" pitchFamily="18" charset="0"/>
                          </a:rPr>
                          <m:t>𝑡</m:t>
                        </m:r>
                      </m:sub>
                    </m:sSub>
                    <m:r>
                      <a:rPr lang="en-US" sz="3171" b="0" i="1" smtClean="0">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𝑝</m:t>
                        </m:r>
                      </m:e>
                      <m:sub>
                        <m:r>
                          <a:rPr lang="en-US" sz="3171" i="1">
                            <a:solidFill>
                              <a:srgbClr val="000000"/>
                            </a:solidFill>
                            <a:latin typeface="Cambria Math" panose="02040503050406030204" pitchFamily="18" charset="0"/>
                          </a:rPr>
                          <m:t>1:</m:t>
                        </m:r>
                        <m:r>
                          <a:rPr lang="en-US" sz="3171" i="1">
                            <a:solidFill>
                              <a:srgbClr val="000000"/>
                            </a:solidFill>
                            <a:latin typeface="Cambria Math" panose="02040503050406030204" pitchFamily="18" charset="0"/>
                          </a:rPr>
                          <m:t>𝑡</m:t>
                        </m:r>
                      </m:sub>
                    </m:sSub>
                  </m:oMath>
                </a14:m>
                <a:r>
                  <a:rPr lang="en-US" sz="3171" dirty="0">
                    <a:solidFill>
                      <a:srgbClr val="000000"/>
                    </a:solidFill>
                    <a:latin typeface="Anantason"/>
                  </a:rPr>
                  <a:t>,</a:t>
                </a:r>
                <a:r>
                  <a:rPr lang="en-US" sz="3171" dirty="0">
                    <a:solidFill>
                      <a:srgbClr val="000000"/>
                    </a:solidFill>
                  </a:rPr>
                  <a:t> </a:t>
                </a:r>
                <a14:m>
                  <m:oMath xmlns:m="http://schemas.openxmlformats.org/officeDocument/2006/math">
                    <m:sSub>
                      <m:sSubPr>
                        <m:ctrlPr>
                          <a:rPr lang="en-US" sz="3171" i="1">
                            <a:solidFill>
                              <a:srgbClr val="000000"/>
                            </a:solidFill>
                            <a:latin typeface="Cambria Math" panose="02040503050406030204" pitchFamily="18" charset="0"/>
                          </a:rPr>
                        </m:ctrlPr>
                      </m:sSubPr>
                      <m:e>
                        <m:r>
                          <a:rPr lang="en-US" sz="3171" b="0" i="1" smtClean="0">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1:</m:t>
                        </m:r>
                        <m:r>
                          <a:rPr lang="en-US" sz="3171" i="1">
                            <a:solidFill>
                              <a:srgbClr val="000000"/>
                            </a:solidFill>
                            <a:latin typeface="Cambria Math" panose="02040503050406030204" pitchFamily="18" charset="0"/>
                          </a:rPr>
                          <m:t>𝑡</m:t>
                        </m:r>
                      </m:sub>
                    </m:sSub>
                  </m:oMath>
                </a14:m>
                <a:r>
                  <a:rPr lang="en-US" sz="3171" dirty="0">
                    <a:solidFill>
                      <a:srgbClr val="000000"/>
                    </a:solidFill>
                    <a:latin typeface="Anantason"/>
                  </a:rPr>
                  <a:t>) = </a:t>
                </a:r>
                <a14:m>
                  <m:oMath xmlns:m="http://schemas.openxmlformats.org/officeDocument/2006/math">
                    <m:nary>
                      <m:naryPr>
                        <m:chr m:val="∏"/>
                        <m:ctrlPr>
                          <a:rPr lang="en-US" sz="3171" i="1" smtClean="0">
                            <a:solidFill>
                              <a:srgbClr val="000000"/>
                            </a:solidFill>
                            <a:latin typeface="Cambria Math" panose="02040503050406030204" pitchFamily="18" charset="0"/>
                          </a:rPr>
                        </m:ctrlPr>
                      </m:naryPr>
                      <m:sub>
                        <m:r>
                          <m:rPr>
                            <m:brk m:alnAt="23"/>
                          </m:rPr>
                          <a:rPr lang="en-US" sz="3171" b="0" i="1" smtClean="0">
                            <a:solidFill>
                              <a:srgbClr val="000000"/>
                            </a:solidFill>
                            <a:latin typeface="Cambria Math" panose="02040503050406030204" pitchFamily="18" charset="0"/>
                          </a:rPr>
                          <m:t>𝑡</m:t>
                        </m:r>
                        <m:r>
                          <a:rPr lang="en-US" sz="3171" b="0" i="1" smtClean="0">
                            <a:solidFill>
                              <a:srgbClr val="000000"/>
                            </a:solidFill>
                            <a:latin typeface="Cambria Math" panose="02040503050406030204" pitchFamily="18" charset="0"/>
                          </a:rPr>
                          <m:t>=1</m:t>
                        </m:r>
                      </m:sub>
                      <m:sup>
                        <m:r>
                          <a:rPr lang="en-US" sz="3171" b="0" i="1" smtClean="0">
                            <a:solidFill>
                              <a:srgbClr val="000000"/>
                            </a:solidFill>
                            <a:latin typeface="Cambria Math" panose="02040503050406030204" pitchFamily="18" charset="0"/>
                          </a:rPr>
                          <m:t>𝑇</m:t>
                        </m:r>
                      </m:sup>
                      <m:e>
                        <m:r>
                          <a:rPr lang="en-US" sz="3171" i="1">
                            <a:solidFill>
                              <a:srgbClr val="000000"/>
                            </a:solidFill>
                            <a:latin typeface="Cambria Math" panose="02040503050406030204" pitchFamily="18" charset="0"/>
                          </a:rPr>
                          <m:t>𝑃</m:t>
                        </m:r>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𝐼</m:t>
                            </m:r>
                          </m:e>
                          <m:sub>
                            <m:r>
                              <a:rPr lang="en-US" sz="3171" i="1">
                                <a:solidFill>
                                  <a:srgbClr val="000000"/>
                                </a:solidFill>
                                <a:latin typeface="Cambria Math" panose="02040503050406030204" pitchFamily="18" charset="0"/>
                              </a:rPr>
                              <m:t>𝑡</m:t>
                            </m:r>
                          </m:sub>
                        </m:sSub>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𝑝</m:t>
                            </m:r>
                          </m:e>
                          <m:sub>
                            <m:r>
                              <a:rPr lang="en-US" sz="3171" i="1">
                                <a:solidFill>
                                  <a:srgbClr val="000000"/>
                                </a:solidFill>
                                <a:latin typeface="Cambria Math" panose="02040503050406030204" pitchFamily="18" charset="0"/>
                              </a:rPr>
                              <m:t>𝑡</m:t>
                            </m:r>
                          </m:sub>
                        </m:sSub>
                        <m:r>
                          <m:rPr>
                            <m:nor/>
                          </m:rPr>
                          <a:rPr lang="en-US" sz="3171" dirty="0">
                            <a:solidFill>
                              <a:srgbClr val="000000"/>
                            </a:solidFill>
                            <a:latin typeface="Anantason"/>
                          </a:rPr>
                          <m:t>,</m:t>
                        </m:r>
                        <m:r>
                          <m:rPr>
                            <m:nor/>
                          </m:rPr>
                          <a:rPr lang="en-US" sz="3171" dirty="0">
                            <a:solidFill>
                              <a:srgbClr val="000000"/>
                            </a:solidFill>
                          </a:rPr>
                          <m:t> </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sub>
                        </m:sSub>
                        <m:r>
                          <m:rPr>
                            <m:nor/>
                          </m:rPr>
                          <a:rPr lang="en-US" sz="3171" dirty="0">
                            <a:solidFill>
                              <a:srgbClr val="000000"/>
                            </a:solidFill>
                            <a:latin typeface="Anantason"/>
                          </a:rPr>
                          <m:t>)</m:t>
                        </m:r>
                        <m:r>
                          <a:rPr lang="en-US" sz="3171" i="1">
                            <a:solidFill>
                              <a:srgbClr val="000000"/>
                            </a:solidFill>
                            <a:latin typeface="Cambria Math" panose="02040503050406030204" pitchFamily="18" charset="0"/>
                          </a:rPr>
                          <m:t>𝑃</m:t>
                        </m:r>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𝑝</m:t>
                            </m:r>
                          </m:e>
                          <m:sub>
                            <m:r>
                              <a:rPr lang="en-US" sz="3171" i="1">
                                <a:solidFill>
                                  <a:srgbClr val="000000"/>
                                </a:solidFill>
                                <a:latin typeface="Cambria Math" panose="02040503050406030204" pitchFamily="18" charset="0"/>
                              </a:rPr>
                              <m:t>𝑡</m:t>
                            </m:r>
                          </m:sub>
                        </m:sSub>
                        <m:r>
                          <m:rPr>
                            <m:nor/>
                          </m:rPr>
                          <a:rPr lang="en-US" sz="317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sub>
                        </m:sSub>
                        <m:r>
                          <m:rPr>
                            <m:nor/>
                          </m:rPr>
                          <a:rPr lang="en-US" sz="3171" dirty="0">
                            <a:solidFill>
                              <a:srgbClr val="000000"/>
                            </a:solidFill>
                            <a:latin typeface="Anantason"/>
                          </a:rPr>
                          <m:t>)</m:t>
                        </m:r>
                        <m:r>
                          <a:rPr lang="en-US" sz="3171" i="1">
                            <a:solidFill>
                              <a:srgbClr val="000000"/>
                            </a:solidFill>
                            <a:latin typeface="Cambria Math" panose="02040503050406030204" pitchFamily="18" charset="0"/>
                          </a:rPr>
                          <m:t>𝑃</m:t>
                        </m:r>
                        <m:r>
                          <a:rPr lang="en-US" sz="3171" i="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sub>
                        </m:sSub>
                        <m:r>
                          <m:rPr>
                            <m:nor/>
                          </m:rPr>
                          <a:rPr lang="en-US" sz="3171">
                            <a:solidFill>
                              <a:srgbClr val="000000"/>
                            </a:solidFill>
                            <a:latin typeface="Cambria Math" panose="02040503050406030204" pitchFamily="18" charset="0"/>
                          </a:rPr>
                          <m:t>|</m:t>
                        </m:r>
                        <m:sSub>
                          <m:sSubPr>
                            <m:ctrlPr>
                              <a:rPr lang="en-US" sz="3171" i="1">
                                <a:solidFill>
                                  <a:srgbClr val="000000"/>
                                </a:solidFill>
                                <a:latin typeface="Cambria Math" panose="02040503050406030204" pitchFamily="18" charset="0"/>
                              </a:rPr>
                            </m:ctrlPr>
                          </m:sSub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𝑡</m:t>
                            </m:r>
                            <m:r>
                              <a:rPr lang="en-US" sz="3171" i="1">
                                <a:solidFill>
                                  <a:srgbClr val="000000"/>
                                </a:solidFill>
                                <a:latin typeface="Cambria Math" panose="02040503050406030204" pitchFamily="18" charset="0"/>
                              </a:rPr>
                              <m:t>−1</m:t>
                            </m:r>
                          </m:sub>
                        </m:sSub>
                        <m:r>
                          <m:rPr>
                            <m:nor/>
                          </m:rPr>
                          <a:rPr lang="en-US" sz="3171" dirty="0">
                            <a:solidFill>
                              <a:srgbClr val="000000"/>
                            </a:solidFill>
                            <a:latin typeface="Anantason"/>
                          </a:rPr>
                          <m:t>) </m:t>
                        </m:r>
                      </m:e>
                    </m:nary>
                  </m:oMath>
                </a14:m>
                <a:endParaRPr lang="en-US" sz="3171" dirty="0">
                  <a:solidFill>
                    <a:srgbClr val="000000"/>
                  </a:solidFill>
                  <a:latin typeface="Anantason"/>
                </a:endParaRPr>
              </a:p>
            </p:txBody>
          </p:sp>
        </mc:Choice>
        <mc:Fallback xmlns="">
          <p:sp>
            <p:nvSpPr>
              <p:cNvPr id="6" name="TextBox 8">
                <a:extLst>
                  <a:ext uri="{FF2B5EF4-FFF2-40B4-BE49-F238E27FC236}">
                    <a16:creationId xmlns:a16="http://schemas.microsoft.com/office/drawing/2014/main" id="{BB7B18F0-50B7-3FB5-39C6-E5D42B148270}"/>
                  </a:ext>
                </a:extLst>
              </p:cNvPr>
              <p:cNvSpPr txBox="1">
                <a:spLocks noRot="1" noChangeAspect="1" noMove="1" noResize="1" noEditPoints="1" noAdjustHandles="1" noChangeArrowheads="1" noChangeShapeType="1" noTextEdit="1"/>
              </p:cNvSpPr>
              <p:nvPr/>
            </p:nvSpPr>
            <p:spPr>
              <a:xfrm>
                <a:off x="457200" y="7282151"/>
                <a:ext cx="11248051" cy="2438809"/>
              </a:xfrm>
              <a:prstGeom prst="rect">
                <a:avLst/>
              </a:prstGeom>
              <a:blipFill>
                <a:blip r:embed="rId6"/>
                <a:stretch>
                  <a:fillRect t="-7000" b="-10000"/>
                </a:stretch>
              </a:blipFill>
              <a:ln>
                <a:noFill/>
              </a:ln>
            </p:spPr>
            <p:txBody>
              <a:bodyPr/>
              <a:lstStyle/>
              <a:p>
                <a:r>
                  <a:rPr lang="en-IN">
                    <a:noFill/>
                  </a:rPr>
                  <a:t> </a:t>
                </a:r>
              </a:p>
            </p:txBody>
          </p:sp>
        </mc:Fallback>
      </mc:AlternateContent>
      <p:pic>
        <p:nvPicPr>
          <p:cNvPr id="12" name="Picture 11">
            <a:extLst>
              <a:ext uri="{FF2B5EF4-FFF2-40B4-BE49-F238E27FC236}">
                <a16:creationId xmlns:a16="http://schemas.microsoft.com/office/drawing/2014/main" id="{C6787CA7-5FAB-AE83-54FB-73D233565BC4}"/>
              </a:ext>
            </a:extLst>
          </p:cNvPr>
          <p:cNvPicPr>
            <a:picLocks noChangeAspect="1"/>
          </p:cNvPicPr>
          <p:nvPr/>
        </p:nvPicPr>
        <p:blipFill>
          <a:blip r:embed="rId7"/>
          <a:stretch>
            <a:fillRect/>
          </a:stretch>
        </p:blipFill>
        <p:spPr>
          <a:xfrm>
            <a:off x="11309105" y="1309219"/>
            <a:ext cx="6106063" cy="5242279"/>
          </a:xfrm>
          <a:prstGeom prst="rect">
            <a:avLst/>
          </a:prstGeom>
        </p:spPr>
      </p:pic>
      <p:sp>
        <p:nvSpPr>
          <p:cNvPr id="13" name="TextBox 8">
            <a:extLst>
              <a:ext uri="{FF2B5EF4-FFF2-40B4-BE49-F238E27FC236}">
                <a16:creationId xmlns:a16="http://schemas.microsoft.com/office/drawing/2014/main" id="{A4F72A16-4EC2-D069-45FD-AD1D9F1238DF}"/>
              </a:ext>
            </a:extLst>
          </p:cNvPr>
          <p:cNvSpPr txBox="1"/>
          <p:nvPr/>
        </p:nvSpPr>
        <p:spPr>
          <a:xfrm>
            <a:off x="11430000" y="7284267"/>
            <a:ext cx="5985168" cy="2436693"/>
          </a:xfrm>
          <a:prstGeom prst="rect">
            <a:avLst/>
          </a:prstGeom>
        </p:spPr>
        <p:txBody>
          <a:bodyPr wrap="square" lIns="0" tIns="0" rIns="0" bIns="0" rtlCol="0" anchor="t">
            <a:spAutoFit/>
          </a:bodyPr>
          <a:lstStyle/>
          <a:p>
            <a:pPr marL="342312" lvl="1">
              <a:lnSpc>
                <a:spcPts val="3805"/>
              </a:lnSpc>
            </a:pPr>
            <a:r>
              <a:rPr lang="en-US" sz="3171" dirty="0">
                <a:solidFill>
                  <a:srgbClr val="000000"/>
                </a:solidFill>
                <a:latin typeface="Anantason"/>
              </a:rPr>
              <a:t>S</a:t>
            </a:r>
            <a:r>
              <a:rPr lang="en-US" sz="3171" baseline="-25000" dirty="0">
                <a:solidFill>
                  <a:srgbClr val="000000"/>
                </a:solidFill>
                <a:latin typeface="Anantason"/>
              </a:rPr>
              <a:t>t </a:t>
            </a:r>
            <a:r>
              <a:rPr lang="en-US" sz="3171" dirty="0">
                <a:solidFill>
                  <a:srgbClr val="000000"/>
                </a:solidFill>
                <a:latin typeface="Anantason"/>
              </a:rPr>
              <a:t>= state of block model</a:t>
            </a:r>
          </a:p>
          <a:p>
            <a:pPr marL="342312" lvl="1">
              <a:lnSpc>
                <a:spcPts val="3805"/>
              </a:lnSpc>
            </a:pPr>
            <a:r>
              <a:rPr lang="en-US" sz="3171" dirty="0">
                <a:solidFill>
                  <a:srgbClr val="000000"/>
                </a:solidFill>
                <a:latin typeface="Anantason"/>
              </a:rPr>
              <a:t>p</a:t>
            </a:r>
            <a:r>
              <a:rPr lang="en-US" sz="3171" baseline="-25000" dirty="0">
                <a:solidFill>
                  <a:srgbClr val="000000"/>
                </a:solidFill>
                <a:latin typeface="Anantason"/>
              </a:rPr>
              <a:t>t </a:t>
            </a:r>
            <a:r>
              <a:rPr lang="en-US" sz="3171" dirty="0">
                <a:solidFill>
                  <a:srgbClr val="000000"/>
                </a:solidFill>
                <a:latin typeface="Anantason"/>
              </a:rPr>
              <a:t>= pose of block model</a:t>
            </a:r>
          </a:p>
          <a:p>
            <a:pPr marL="342312" lvl="1">
              <a:lnSpc>
                <a:spcPts val="3805"/>
              </a:lnSpc>
            </a:pPr>
            <a:r>
              <a:rPr lang="en-US" sz="3171" dirty="0">
                <a:solidFill>
                  <a:srgbClr val="000000"/>
                </a:solidFill>
                <a:latin typeface="Anantason"/>
              </a:rPr>
              <a:t>I</a:t>
            </a:r>
            <a:r>
              <a:rPr lang="en-US" sz="3171" baseline="-25000" dirty="0">
                <a:solidFill>
                  <a:srgbClr val="000000"/>
                </a:solidFill>
                <a:latin typeface="Anantason"/>
              </a:rPr>
              <a:t>t </a:t>
            </a:r>
            <a:r>
              <a:rPr lang="en-US" sz="3171" dirty="0">
                <a:solidFill>
                  <a:srgbClr val="000000"/>
                </a:solidFill>
                <a:latin typeface="Anantason"/>
              </a:rPr>
              <a:t>= Video keyframe</a:t>
            </a:r>
          </a:p>
          <a:p>
            <a:pPr marL="342312" lvl="1">
              <a:lnSpc>
                <a:spcPts val="3805"/>
              </a:lnSpc>
            </a:pPr>
            <a:r>
              <a:rPr lang="en-US" sz="3171" dirty="0">
                <a:solidFill>
                  <a:srgbClr val="000000"/>
                </a:solidFill>
                <a:latin typeface="Anantason"/>
              </a:rPr>
              <a:t>A</a:t>
            </a:r>
            <a:r>
              <a:rPr lang="en-US" sz="3171" baseline="-25000" dirty="0">
                <a:solidFill>
                  <a:srgbClr val="000000"/>
                </a:solidFill>
                <a:latin typeface="Anantason"/>
              </a:rPr>
              <a:t>t </a:t>
            </a:r>
            <a:r>
              <a:rPr lang="en-US" sz="3171" dirty="0">
                <a:solidFill>
                  <a:srgbClr val="000000"/>
                </a:solidFill>
                <a:latin typeface="Anantason"/>
              </a:rPr>
              <a:t>= Action</a:t>
            </a:r>
          </a:p>
          <a:p>
            <a:pPr marL="342312" lvl="1">
              <a:lnSpc>
                <a:spcPts val="3805"/>
              </a:lnSpc>
            </a:pPr>
            <a:endParaRPr lang="en-US" sz="3171" dirty="0">
              <a:solidFill>
                <a:srgbClr val="000000"/>
              </a:solidFill>
              <a:latin typeface="Anantason"/>
            </a:endParaRPr>
          </a:p>
        </p:txBody>
      </p:sp>
    </p:spTree>
    <p:extLst>
      <p:ext uri="{BB962C8B-B14F-4D97-AF65-F5344CB8AC3E}">
        <p14:creationId xmlns:p14="http://schemas.microsoft.com/office/powerpoint/2010/main" val="428352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398639"/>
            <a:ext cx="18540100" cy="10640708"/>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pic>
        <p:nvPicPr>
          <p:cNvPr id="2" name="Picture 2"/>
          <p:cNvPicPr>
            <a:picLocks noChangeAspect="1"/>
          </p:cNvPicPr>
          <p:nvPr/>
        </p:nvPicPr>
        <p:blipFill>
          <a:blip r:embed="rId4">
            <a:alphaModFix amt="8999"/>
          </a:blip>
          <a:srcRect t="20433" b="20433"/>
          <a:stretch>
            <a:fillRect/>
          </a:stretch>
        </p:blipFill>
        <p:spPr>
          <a:xfrm>
            <a:off x="0" y="-38100"/>
            <a:ext cx="18288000" cy="10287000"/>
          </a:xfrm>
          <a:prstGeom prst="rect">
            <a:avLst/>
          </a:prstGeom>
        </p:spPr>
      </p:pic>
      <p:sp>
        <p:nvSpPr>
          <p:cNvPr id="3" name="TextBox 3"/>
          <p:cNvSpPr txBox="1"/>
          <p:nvPr/>
        </p:nvSpPr>
        <p:spPr>
          <a:xfrm>
            <a:off x="1028700" y="1038225"/>
            <a:ext cx="12327876" cy="1211870"/>
          </a:xfrm>
          <a:prstGeom prst="rect">
            <a:avLst/>
          </a:prstGeom>
        </p:spPr>
        <p:txBody>
          <a:bodyPr wrap="square" lIns="0" tIns="0" rIns="0" bIns="0" rtlCol="0" anchor="t">
            <a:spAutoFit/>
          </a:bodyPr>
          <a:lstStyle/>
          <a:p>
            <a:pPr>
              <a:lnSpc>
                <a:spcPts val="10199"/>
              </a:lnSpc>
            </a:pPr>
            <a:r>
              <a:rPr lang="en-US" sz="6000" dirty="0">
                <a:solidFill>
                  <a:srgbClr val="000000"/>
                </a:solidFill>
                <a:latin typeface="Anantason"/>
              </a:rPr>
              <a:t>Inference</a:t>
            </a:r>
          </a:p>
        </p:txBody>
      </p:sp>
      <mc:AlternateContent xmlns:mc="http://schemas.openxmlformats.org/markup-compatibility/2006" xmlns:a14="http://schemas.microsoft.com/office/drawing/2010/main">
        <mc:Choice Requires="a14">
          <p:sp>
            <p:nvSpPr>
              <p:cNvPr id="8" name="TextBox 8"/>
              <p:cNvSpPr txBox="1"/>
              <p:nvPr/>
            </p:nvSpPr>
            <p:spPr>
              <a:xfrm>
                <a:off x="684247" y="2406890"/>
                <a:ext cx="8969091" cy="4387098"/>
              </a:xfrm>
              <a:prstGeom prst="rect">
                <a:avLst/>
              </a:prstGeom>
            </p:spPr>
            <p:txBody>
              <a:bodyPr wrap="square" lIns="0" tIns="0" rIns="0" bIns="0" rtlCol="0" anchor="t">
                <a:spAutoFit/>
              </a:bodyPr>
              <a:lstStyle/>
              <a:p>
                <a:pPr marL="684623" lvl="1" indent="-342311">
                  <a:lnSpc>
                    <a:spcPts val="3805"/>
                  </a:lnSpc>
                  <a:buFont typeface="Arial"/>
                  <a:buChar char="•"/>
                </a:pPr>
                <a:r>
                  <a:rPr lang="en-US" sz="3171" dirty="0">
                    <a:solidFill>
                      <a:srgbClr val="000000"/>
                    </a:solidFill>
                    <a:latin typeface="Anantason"/>
                  </a:rPr>
                  <a:t>Given </a:t>
                </a:r>
                <a14:m>
                  <m:oMath xmlns:m="http://schemas.openxmlformats.org/officeDocument/2006/math">
                    <m:sSubSup>
                      <m:sSubSupPr>
                        <m:ctrlPr>
                          <a:rPr lang="en-US" sz="3171" i="1" smtClean="0">
                            <a:solidFill>
                              <a:srgbClr val="000000"/>
                            </a:solidFill>
                            <a:latin typeface="Cambria Math" panose="02040503050406030204" pitchFamily="18" charset="0"/>
                          </a:rPr>
                        </m:ctrlPr>
                      </m:sSubSupPr>
                      <m:e>
                        <m:r>
                          <a:rPr lang="en-US" sz="3171" b="0" i="1" smtClean="0">
                            <a:solidFill>
                              <a:srgbClr val="000000"/>
                            </a:solidFill>
                            <a:latin typeface="Cambria Math" panose="02040503050406030204" pitchFamily="18" charset="0"/>
                          </a:rPr>
                          <m:t>𝐼</m:t>
                        </m:r>
                      </m:e>
                      <m:sub>
                        <m:r>
                          <a:rPr lang="en-US" sz="3171" i="1">
                            <a:solidFill>
                              <a:srgbClr val="000000"/>
                            </a:solidFill>
                            <a:latin typeface="Cambria Math" panose="02040503050406030204" pitchFamily="18" charset="0"/>
                          </a:rPr>
                          <m:t>1:</m:t>
                        </m:r>
                        <m:r>
                          <a:rPr lang="en-US" sz="3171" i="1">
                            <a:solidFill>
                              <a:srgbClr val="000000"/>
                            </a:solidFill>
                            <a:latin typeface="Cambria Math" panose="02040503050406030204" pitchFamily="18" charset="0"/>
                          </a:rPr>
                          <m:t>𝑇</m:t>
                        </m:r>
                      </m:sub>
                      <m:sup/>
                    </m:sSubSup>
                    <m:r>
                      <a:rPr lang="en-US" sz="3171" b="0" i="1" smtClean="0">
                        <a:solidFill>
                          <a:srgbClr val="000000"/>
                        </a:solidFill>
                        <a:latin typeface="Cambria Math" panose="02040503050406030204" pitchFamily="18" charset="0"/>
                      </a:rPr>
                      <m:t> </m:t>
                    </m:r>
                  </m:oMath>
                </a14:m>
                <a:r>
                  <a:rPr lang="en-US" sz="3171" dirty="0">
                    <a:solidFill>
                      <a:srgbClr val="000000"/>
                    </a:solidFill>
                    <a:latin typeface="Anantason"/>
                  </a:rPr>
                  <a:t>we need to solve for best state and pose sequences using Viterbi style decoding algorithm ,</a:t>
                </a:r>
              </a:p>
              <a:p>
                <a:pPr marL="342312" lvl="1">
                  <a:lnSpc>
                    <a:spcPts val="3805"/>
                  </a:lnSpc>
                </a:pPr>
                <a:endParaRPr lang="en-US" sz="3171" dirty="0">
                  <a:solidFill>
                    <a:srgbClr val="000000"/>
                  </a:solidFill>
                  <a:latin typeface="Anantason"/>
                </a:endParaRPr>
              </a:p>
              <a:p>
                <a:pPr marL="342312" lvl="1">
                  <a:lnSpc>
                    <a:spcPts val="3805"/>
                  </a:lnSpc>
                </a:pPr>
                <a14:m>
                  <m:oMathPara xmlns:m="http://schemas.openxmlformats.org/officeDocument/2006/math">
                    <m:oMathParaPr>
                      <m:jc m:val="centerGroup"/>
                    </m:oMathParaPr>
                    <m:oMath xmlns:m="http://schemas.openxmlformats.org/officeDocument/2006/math">
                      <m:sSubSup>
                        <m:sSubSupPr>
                          <m:ctrlPr>
                            <a:rPr lang="en-US" sz="3171" i="1">
                              <a:solidFill>
                                <a:srgbClr val="000000"/>
                              </a:solidFill>
                              <a:latin typeface="Cambria Math" panose="02040503050406030204" pitchFamily="18" charset="0"/>
                            </a:rPr>
                          </m:ctrlPr>
                        </m:sSubSupPr>
                        <m:e>
                          <m:r>
                            <a:rPr lang="en-US" sz="3171" i="1">
                              <a:solidFill>
                                <a:srgbClr val="000000"/>
                              </a:solidFill>
                              <a:latin typeface="Cambria Math" panose="02040503050406030204" pitchFamily="18" charset="0"/>
                            </a:rPr>
                            <m:t>𝑝</m:t>
                          </m:r>
                        </m:e>
                        <m:sub>
                          <m:r>
                            <a:rPr lang="en-US" sz="3171" i="1">
                              <a:solidFill>
                                <a:srgbClr val="000000"/>
                              </a:solidFill>
                              <a:latin typeface="Cambria Math" panose="02040503050406030204" pitchFamily="18" charset="0"/>
                            </a:rPr>
                            <m:t>1:</m:t>
                          </m:r>
                          <m:r>
                            <a:rPr lang="en-US" sz="3171" i="1">
                              <a:solidFill>
                                <a:srgbClr val="000000"/>
                              </a:solidFill>
                              <a:latin typeface="Cambria Math" panose="02040503050406030204" pitchFamily="18" charset="0"/>
                            </a:rPr>
                            <m:t>𝑇</m:t>
                          </m:r>
                        </m:sub>
                        <m:sup>
                          <m:r>
                            <a:rPr lang="en-US" sz="3171" i="1">
                              <a:solidFill>
                                <a:srgbClr val="000000"/>
                              </a:solidFill>
                              <a:latin typeface="Cambria Math" panose="02040503050406030204" pitchFamily="18" charset="0"/>
                            </a:rPr>
                            <m:t>∗</m:t>
                          </m:r>
                        </m:sup>
                      </m:sSubSup>
                      <m:r>
                        <a:rPr lang="en-US" sz="3171" i="1">
                          <a:solidFill>
                            <a:srgbClr val="000000"/>
                          </a:solidFill>
                          <a:latin typeface="Cambria Math" panose="02040503050406030204" pitchFamily="18" charset="0"/>
                        </a:rPr>
                        <m:t>,</m:t>
                      </m:r>
                      <m:sSubSup>
                        <m:sSubSupPr>
                          <m:ctrlPr>
                            <a:rPr lang="en-US" sz="3171" i="1">
                              <a:solidFill>
                                <a:srgbClr val="000000"/>
                              </a:solidFill>
                              <a:latin typeface="Cambria Math" panose="02040503050406030204" pitchFamily="18" charset="0"/>
                            </a:rPr>
                          </m:ctrlPr>
                        </m:sSubSupPr>
                        <m:e>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1:</m:t>
                          </m:r>
                          <m:r>
                            <a:rPr lang="en-US" sz="3171" i="1">
                              <a:solidFill>
                                <a:srgbClr val="000000"/>
                              </a:solidFill>
                              <a:latin typeface="Cambria Math" panose="02040503050406030204" pitchFamily="18" charset="0"/>
                            </a:rPr>
                            <m:t>𝑇</m:t>
                          </m:r>
                        </m:sub>
                        <m:sup>
                          <m:r>
                            <a:rPr lang="en-US" sz="3171" i="1">
                              <a:solidFill>
                                <a:srgbClr val="000000"/>
                              </a:solidFill>
                              <a:latin typeface="Cambria Math" panose="02040503050406030204" pitchFamily="18" charset="0"/>
                            </a:rPr>
                            <m:t>∗</m:t>
                          </m:r>
                        </m:sup>
                      </m:sSubSup>
                      <m:r>
                        <a:rPr lang="en-US" sz="3171" i="1">
                          <a:solidFill>
                            <a:srgbClr val="000000"/>
                          </a:solidFill>
                          <a:latin typeface="Cambria Math" panose="02040503050406030204" pitchFamily="18" charset="0"/>
                        </a:rPr>
                        <m:t>=</m:t>
                      </m:r>
                      <m:r>
                        <a:rPr lang="en-US" sz="3171" i="1">
                          <a:solidFill>
                            <a:srgbClr val="000000"/>
                          </a:solidFill>
                          <a:latin typeface="Cambria Math" panose="02040503050406030204" pitchFamily="18" charset="0"/>
                        </a:rPr>
                        <m:t>𝑎𝑟𝑔𝑚𝑎𝑥</m:t>
                      </m:r>
                      <m:r>
                        <a:rPr lang="en-US" sz="3171" i="1">
                          <a:solidFill>
                            <a:srgbClr val="000000"/>
                          </a:solidFill>
                          <a:latin typeface="Cambria Math" panose="02040503050406030204" pitchFamily="18" charset="0"/>
                        </a:rPr>
                        <m:t> </m:t>
                      </m:r>
                      <m:r>
                        <a:rPr lang="en-US" sz="3171" i="1">
                          <a:solidFill>
                            <a:srgbClr val="000000"/>
                          </a:solidFill>
                          <a:latin typeface="Cambria Math" panose="02040503050406030204" pitchFamily="18" charset="0"/>
                        </a:rPr>
                        <m:t>𝑃</m:t>
                      </m:r>
                      <m:r>
                        <a:rPr lang="en-US" sz="3171" i="1">
                          <a:solidFill>
                            <a:srgbClr val="000000"/>
                          </a:solidFill>
                          <a:latin typeface="Cambria Math" panose="02040503050406030204" pitchFamily="18" charset="0"/>
                        </a:rPr>
                        <m:t>(</m:t>
                      </m:r>
                      <m:sSubSup>
                        <m:sSubSupPr>
                          <m:ctrlPr>
                            <a:rPr lang="en-US" sz="3171" i="1">
                              <a:solidFill>
                                <a:srgbClr val="000000"/>
                              </a:solidFill>
                              <a:latin typeface="Cambria Math" panose="02040503050406030204" pitchFamily="18" charset="0"/>
                            </a:rPr>
                          </m:ctrlPr>
                        </m:sSubSupPr>
                        <m:e>
                          <m:r>
                            <a:rPr lang="en-US" sz="3171" i="1">
                              <a:solidFill>
                                <a:srgbClr val="000000"/>
                              </a:solidFill>
                              <a:latin typeface="Cambria Math" panose="02040503050406030204" pitchFamily="18" charset="0"/>
                            </a:rPr>
                            <m:t>𝐼</m:t>
                          </m:r>
                        </m:e>
                        <m:sub>
                          <m:r>
                            <a:rPr lang="en-US" sz="3171" i="1">
                              <a:solidFill>
                                <a:srgbClr val="000000"/>
                              </a:solidFill>
                              <a:latin typeface="Cambria Math" panose="02040503050406030204" pitchFamily="18" charset="0"/>
                            </a:rPr>
                            <m:t>1:</m:t>
                          </m:r>
                          <m:r>
                            <a:rPr lang="en-US" sz="3171" i="1">
                              <a:solidFill>
                                <a:srgbClr val="000000"/>
                              </a:solidFill>
                              <a:latin typeface="Cambria Math" panose="02040503050406030204" pitchFamily="18" charset="0"/>
                            </a:rPr>
                            <m:t>𝑇</m:t>
                          </m:r>
                        </m:sub>
                        <m:sup/>
                      </m:sSubSup>
                      <m:sSubSup>
                        <m:sSubSupPr>
                          <m:ctrlPr>
                            <a:rPr lang="en-US" sz="3171" i="1">
                              <a:solidFill>
                                <a:srgbClr val="000000"/>
                              </a:solidFill>
                              <a:latin typeface="Cambria Math" panose="02040503050406030204" pitchFamily="18" charset="0"/>
                            </a:rPr>
                          </m:ctrlPr>
                        </m:sSubSupPr>
                        <m:e>
                          <m:r>
                            <a:rPr lang="en-US" sz="3171" i="1">
                              <a:solidFill>
                                <a:srgbClr val="000000"/>
                              </a:solidFill>
                              <a:latin typeface="Cambria Math" panose="02040503050406030204" pitchFamily="18" charset="0"/>
                            </a:rPr>
                            <m:t>,</m:t>
                          </m:r>
                          <m:r>
                            <a:rPr lang="en-US" sz="3171" i="1">
                              <a:solidFill>
                                <a:srgbClr val="000000"/>
                              </a:solidFill>
                              <a:latin typeface="Cambria Math" panose="02040503050406030204" pitchFamily="18" charset="0"/>
                            </a:rPr>
                            <m:t>𝑝</m:t>
                          </m:r>
                        </m:e>
                        <m:sub>
                          <m:r>
                            <a:rPr lang="en-US" sz="3171" i="1">
                              <a:solidFill>
                                <a:srgbClr val="000000"/>
                              </a:solidFill>
                              <a:latin typeface="Cambria Math" panose="02040503050406030204" pitchFamily="18" charset="0"/>
                            </a:rPr>
                            <m:t>1:</m:t>
                          </m:r>
                          <m:r>
                            <a:rPr lang="en-US" sz="3171" i="1">
                              <a:solidFill>
                                <a:srgbClr val="000000"/>
                              </a:solidFill>
                              <a:latin typeface="Cambria Math" panose="02040503050406030204" pitchFamily="18" charset="0"/>
                            </a:rPr>
                            <m:t>𝑇</m:t>
                          </m:r>
                        </m:sub>
                        <m:sup/>
                      </m:sSubSup>
                      <m:sSubSup>
                        <m:sSubSupPr>
                          <m:ctrlPr>
                            <a:rPr lang="en-US" sz="3171" i="1">
                              <a:solidFill>
                                <a:srgbClr val="000000"/>
                              </a:solidFill>
                              <a:latin typeface="Cambria Math" panose="02040503050406030204" pitchFamily="18" charset="0"/>
                            </a:rPr>
                          </m:ctrlPr>
                        </m:sSubSupPr>
                        <m:e>
                          <m:r>
                            <a:rPr lang="en-US" sz="3171" i="1">
                              <a:solidFill>
                                <a:srgbClr val="000000"/>
                              </a:solidFill>
                              <a:latin typeface="Cambria Math" panose="02040503050406030204" pitchFamily="18" charset="0"/>
                            </a:rPr>
                            <m:t>,</m:t>
                          </m:r>
                          <m:r>
                            <a:rPr lang="en-US" sz="3171" i="1">
                              <a:solidFill>
                                <a:srgbClr val="000000"/>
                              </a:solidFill>
                              <a:latin typeface="Cambria Math" panose="02040503050406030204" pitchFamily="18" charset="0"/>
                            </a:rPr>
                            <m:t>𝑠</m:t>
                          </m:r>
                        </m:e>
                        <m:sub>
                          <m:r>
                            <a:rPr lang="en-US" sz="3171" i="1">
                              <a:solidFill>
                                <a:srgbClr val="000000"/>
                              </a:solidFill>
                              <a:latin typeface="Cambria Math" panose="02040503050406030204" pitchFamily="18" charset="0"/>
                            </a:rPr>
                            <m:t>1:</m:t>
                          </m:r>
                          <m:r>
                            <a:rPr lang="en-US" sz="3171" i="1">
                              <a:solidFill>
                                <a:srgbClr val="000000"/>
                              </a:solidFill>
                              <a:latin typeface="Cambria Math" panose="02040503050406030204" pitchFamily="18" charset="0"/>
                            </a:rPr>
                            <m:t>𝑇</m:t>
                          </m:r>
                        </m:sub>
                        <m:sup/>
                      </m:sSubSup>
                      <m:r>
                        <a:rPr lang="en-US" sz="3171" i="1">
                          <a:solidFill>
                            <a:srgbClr val="000000"/>
                          </a:solidFill>
                          <a:latin typeface="Cambria Math" panose="02040503050406030204" pitchFamily="18" charset="0"/>
                        </a:rPr>
                        <m:t>)</m:t>
                      </m:r>
                    </m:oMath>
                  </m:oMathPara>
                </a14:m>
                <a:endParaRPr lang="en-US" sz="3171" dirty="0">
                  <a:solidFill>
                    <a:srgbClr val="000000"/>
                  </a:solidFill>
                  <a:latin typeface="Anantason"/>
                </a:endParaRPr>
              </a:p>
              <a:p>
                <a:pPr marL="684623" lvl="1" indent="-342311">
                  <a:lnSpc>
                    <a:spcPts val="3805"/>
                  </a:lnSpc>
                  <a:buFont typeface="Arial"/>
                  <a:buChar char="•"/>
                </a:pPr>
                <a:endParaRPr lang="en-US" sz="3171" dirty="0">
                  <a:solidFill>
                    <a:srgbClr val="000000"/>
                  </a:solidFill>
                  <a:latin typeface="Anantason"/>
                </a:endParaRPr>
              </a:p>
              <a:p>
                <a:pPr marL="684623" lvl="1" indent="-342311">
                  <a:lnSpc>
                    <a:spcPts val="3805"/>
                  </a:lnSpc>
                  <a:buFont typeface="Arial"/>
                  <a:buChar char="•"/>
                </a:pPr>
                <a:r>
                  <a:rPr lang="en-US" sz="3171" dirty="0">
                    <a:solidFill>
                      <a:srgbClr val="000000"/>
                    </a:solidFill>
                    <a:latin typeface="Anantason"/>
                  </a:rPr>
                  <a:t>This could be solved using min-max passing.</a:t>
                </a:r>
              </a:p>
              <a:p>
                <a:pPr marL="684623" lvl="1" indent="-342311">
                  <a:lnSpc>
                    <a:spcPts val="3805"/>
                  </a:lnSpc>
                  <a:buFont typeface="Arial"/>
                  <a:buChar char="•"/>
                </a:pPr>
                <a:r>
                  <a:rPr lang="en-US" sz="3200" dirty="0"/>
                  <a:t>The solution of this problem can be explained as a hypothesize-and-test approach.</a:t>
                </a:r>
                <a:endParaRPr lang="en-US" sz="3171" dirty="0">
                  <a:solidFill>
                    <a:srgbClr val="000000"/>
                  </a:solidFill>
                  <a:latin typeface="Anantason"/>
                </a:endParaRPr>
              </a:p>
            </p:txBody>
          </p:sp>
        </mc:Choice>
        <mc:Fallback xmlns="">
          <p:sp>
            <p:nvSpPr>
              <p:cNvPr id="8" name="TextBox 8"/>
              <p:cNvSpPr txBox="1">
                <a:spLocks noRot="1" noChangeAspect="1" noMove="1" noResize="1" noEditPoints="1" noAdjustHandles="1" noChangeArrowheads="1" noChangeShapeType="1" noTextEdit="1"/>
              </p:cNvSpPr>
              <p:nvPr/>
            </p:nvSpPr>
            <p:spPr>
              <a:xfrm>
                <a:off x="684247" y="2406890"/>
                <a:ext cx="8969091" cy="4387098"/>
              </a:xfrm>
              <a:prstGeom prst="rect">
                <a:avLst/>
              </a:prstGeom>
              <a:blipFill>
                <a:blip r:embed="rId5"/>
                <a:stretch>
                  <a:fillRect t="-3060" r="-3533" b="-3755"/>
                </a:stretch>
              </a:blipFill>
            </p:spPr>
            <p:txBody>
              <a:bodyPr/>
              <a:lstStyle/>
              <a:p>
                <a:r>
                  <a:rPr lang="en-IN">
                    <a:noFill/>
                  </a:rPr>
                  <a:t> </a:t>
                </a:r>
              </a:p>
            </p:txBody>
          </p:sp>
        </mc:Fallback>
      </mc:AlternateContent>
      <p:pic>
        <p:nvPicPr>
          <p:cNvPr id="54" name="Picture 53">
            <a:extLst>
              <a:ext uri="{FF2B5EF4-FFF2-40B4-BE49-F238E27FC236}">
                <a16:creationId xmlns:a16="http://schemas.microsoft.com/office/drawing/2014/main" id="{78FD6DC7-D326-90B5-99F7-99D65F529CBA}"/>
              </a:ext>
            </a:extLst>
          </p:cNvPr>
          <p:cNvPicPr>
            <a:picLocks noChangeAspect="1"/>
          </p:cNvPicPr>
          <p:nvPr/>
        </p:nvPicPr>
        <p:blipFill>
          <a:blip r:embed="rId6"/>
          <a:stretch>
            <a:fillRect/>
          </a:stretch>
        </p:blipFill>
        <p:spPr>
          <a:xfrm>
            <a:off x="11482425" y="2222443"/>
            <a:ext cx="6106063" cy="5242279"/>
          </a:xfrm>
          <a:prstGeom prst="rect">
            <a:avLst/>
          </a:prstGeom>
        </p:spPr>
      </p:pic>
      <p:sp>
        <p:nvSpPr>
          <p:cNvPr id="57" name="TextBox 8">
            <a:extLst>
              <a:ext uri="{FF2B5EF4-FFF2-40B4-BE49-F238E27FC236}">
                <a16:creationId xmlns:a16="http://schemas.microsoft.com/office/drawing/2014/main" id="{92FBDDA1-B462-6006-C7D7-32AF084E17D3}"/>
              </a:ext>
            </a:extLst>
          </p:cNvPr>
          <p:cNvSpPr txBox="1"/>
          <p:nvPr/>
        </p:nvSpPr>
        <p:spPr>
          <a:xfrm>
            <a:off x="11603320" y="7728844"/>
            <a:ext cx="5985168" cy="2436693"/>
          </a:xfrm>
          <a:prstGeom prst="rect">
            <a:avLst/>
          </a:prstGeom>
        </p:spPr>
        <p:txBody>
          <a:bodyPr wrap="square" lIns="0" tIns="0" rIns="0" bIns="0" rtlCol="0" anchor="t">
            <a:spAutoFit/>
          </a:bodyPr>
          <a:lstStyle/>
          <a:p>
            <a:pPr marL="342312" lvl="1">
              <a:lnSpc>
                <a:spcPts val="3805"/>
              </a:lnSpc>
            </a:pPr>
            <a:r>
              <a:rPr lang="en-US" sz="3171" dirty="0">
                <a:solidFill>
                  <a:srgbClr val="000000"/>
                </a:solidFill>
                <a:latin typeface="Anantason"/>
              </a:rPr>
              <a:t>S</a:t>
            </a:r>
            <a:r>
              <a:rPr lang="en-US" sz="3171" baseline="-25000" dirty="0">
                <a:solidFill>
                  <a:srgbClr val="000000"/>
                </a:solidFill>
                <a:latin typeface="Anantason"/>
              </a:rPr>
              <a:t>t </a:t>
            </a:r>
            <a:r>
              <a:rPr lang="en-US" sz="3171" dirty="0">
                <a:solidFill>
                  <a:srgbClr val="000000"/>
                </a:solidFill>
                <a:latin typeface="Anantason"/>
              </a:rPr>
              <a:t>= state of block model</a:t>
            </a:r>
          </a:p>
          <a:p>
            <a:pPr marL="342312" lvl="1">
              <a:lnSpc>
                <a:spcPts val="3805"/>
              </a:lnSpc>
            </a:pPr>
            <a:r>
              <a:rPr lang="en-US" sz="3171" dirty="0">
                <a:solidFill>
                  <a:srgbClr val="000000"/>
                </a:solidFill>
                <a:latin typeface="Anantason"/>
              </a:rPr>
              <a:t>p</a:t>
            </a:r>
            <a:r>
              <a:rPr lang="en-US" sz="3171" baseline="-25000" dirty="0">
                <a:solidFill>
                  <a:srgbClr val="000000"/>
                </a:solidFill>
                <a:latin typeface="Anantason"/>
              </a:rPr>
              <a:t>t </a:t>
            </a:r>
            <a:r>
              <a:rPr lang="en-US" sz="3171" dirty="0">
                <a:solidFill>
                  <a:srgbClr val="000000"/>
                </a:solidFill>
                <a:latin typeface="Anantason"/>
              </a:rPr>
              <a:t>= pose of block model</a:t>
            </a:r>
          </a:p>
          <a:p>
            <a:pPr marL="342312" lvl="1">
              <a:lnSpc>
                <a:spcPts val="3805"/>
              </a:lnSpc>
            </a:pPr>
            <a:r>
              <a:rPr lang="en-US" sz="3171" dirty="0">
                <a:solidFill>
                  <a:srgbClr val="000000"/>
                </a:solidFill>
                <a:latin typeface="Anantason"/>
              </a:rPr>
              <a:t>I</a:t>
            </a:r>
            <a:r>
              <a:rPr lang="en-US" sz="3171" baseline="-25000" dirty="0">
                <a:solidFill>
                  <a:srgbClr val="000000"/>
                </a:solidFill>
                <a:latin typeface="Anantason"/>
              </a:rPr>
              <a:t>t </a:t>
            </a:r>
            <a:r>
              <a:rPr lang="en-US" sz="3171" dirty="0">
                <a:solidFill>
                  <a:srgbClr val="000000"/>
                </a:solidFill>
                <a:latin typeface="Anantason"/>
              </a:rPr>
              <a:t>= Video keyframe</a:t>
            </a:r>
          </a:p>
          <a:p>
            <a:pPr marL="342312" lvl="1">
              <a:lnSpc>
                <a:spcPts val="3805"/>
              </a:lnSpc>
            </a:pPr>
            <a:r>
              <a:rPr lang="en-US" sz="3171" dirty="0">
                <a:solidFill>
                  <a:srgbClr val="000000"/>
                </a:solidFill>
                <a:latin typeface="Anantason"/>
              </a:rPr>
              <a:t>A</a:t>
            </a:r>
            <a:r>
              <a:rPr lang="en-US" sz="3171" baseline="-25000" dirty="0">
                <a:solidFill>
                  <a:srgbClr val="000000"/>
                </a:solidFill>
                <a:latin typeface="Anantason"/>
              </a:rPr>
              <a:t>t </a:t>
            </a:r>
            <a:r>
              <a:rPr lang="en-US" sz="3171" dirty="0">
                <a:solidFill>
                  <a:srgbClr val="000000"/>
                </a:solidFill>
                <a:latin typeface="Anantason"/>
              </a:rPr>
              <a:t>= Action</a:t>
            </a:r>
          </a:p>
          <a:p>
            <a:pPr marL="342312" lvl="1">
              <a:lnSpc>
                <a:spcPts val="3805"/>
              </a:lnSpc>
            </a:pPr>
            <a:endParaRPr lang="en-US" sz="3171" dirty="0">
              <a:solidFill>
                <a:srgbClr val="000000"/>
              </a:solidFill>
              <a:latin typeface="Anantason"/>
            </a:endParaRPr>
          </a:p>
        </p:txBody>
      </p:sp>
    </p:spTree>
    <p:extLst>
      <p:ext uri="{BB962C8B-B14F-4D97-AF65-F5344CB8AC3E}">
        <p14:creationId xmlns:p14="http://schemas.microsoft.com/office/powerpoint/2010/main" val="2757211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999"/>
          </a:blip>
          <a:srcRect t="20433" b="20433"/>
          <a:stretch>
            <a:fillRect/>
          </a:stretch>
        </p:blipFill>
        <p:spPr>
          <a:xfrm>
            <a:off x="304800" y="800100"/>
            <a:ext cx="18288000" cy="10287000"/>
          </a:xfrm>
          <a:prstGeom prst="rect">
            <a:avLst/>
          </a:prstGeom>
        </p:spPr>
      </p:pic>
      <p:sp>
        <p:nvSpPr>
          <p:cNvPr id="5" name="Freeform 5"/>
          <p:cNvSpPr/>
          <p:nvPr/>
        </p:nvSpPr>
        <p:spPr>
          <a:xfrm>
            <a:off x="14756675" y="1312078"/>
            <a:ext cx="2493100" cy="719119"/>
          </a:xfrm>
          <a:custGeom>
            <a:avLst/>
            <a:gdLst/>
            <a:ahLst/>
            <a:cxnLst/>
            <a:rect l="l" t="t" r="r" b="b"/>
            <a:pathLst>
              <a:path w="656619" h="189398">
                <a:moveTo>
                  <a:pt x="93160" y="0"/>
                </a:moveTo>
                <a:lnTo>
                  <a:pt x="563459" y="0"/>
                </a:lnTo>
                <a:cubicBezTo>
                  <a:pt x="588166" y="0"/>
                  <a:pt x="611862" y="9815"/>
                  <a:pt x="629333" y="27286"/>
                </a:cubicBezTo>
                <a:cubicBezTo>
                  <a:pt x="646804" y="44757"/>
                  <a:pt x="656619" y="68453"/>
                  <a:pt x="656619" y="93160"/>
                </a:cubicBezTo>
                <a:lnTo>
                  <a:pt x="656619" y="96237"/>
                </a:lnTo>
                <a:cubicBezTo>
                  <a:pt x="656619" y="147688"/>
                  <a:pt x="614910" y="189398"/>
                  <a:pt x="563459" y="189398"/>
                </a:cubicBezTo>
                <a:lnTo>
                  <a:pt x="93160" y="189398"/>
                </a:lnTo>
                <a:cubicBezTo>
                  <a:pt x="41709" y="189398"/>
                  <a:pt x="0" y="147688"/>
                  <a:pt x="0" y="96237"/>
                </a:cubicBezTo>
                <a:lnTo>
                  <a:pt x="0" y="93160"/>
                </a:lnTo>
                <a:cubicBezTo>
                  <a:pt x="0" y="41709"/>
                  <a:pt x="41709" y="0"/>
                  <a:pt x="93160" y="0"/>
                </a:cubicBezTo>
                <a:close/>
              </a:path>
            </a:pathLst>
          </a:custGeom>
          <a:solidFill>
            <a:srgbClr val="FFFFFF"/>
          </a:solidFill>
          <a:ln>
            <a:noFill/>
          </a:ln>
        </p:spPr>
      </p:sp>
      <p:sp>
        <p:nvSpPr>
          <p:cNvPr id="7" name="Freeform 7"/>
          <p:cNvSpPr/>
          <p:nvPr/>
        </p:nvSpPr>
        <p:spPr>
          <a:xfrm>
            <a:off x="9753600" y="604764"/>
            <a:ext cx="10367048" cy="10677671"/>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TextBox 8"/>
          <p:cNvSpPr txBox="1"/>
          <p:nvPr/>
        </p:nvSpPr>
        <p:spPr>
          <a:xfrm>
            <a:off x="0" y="1418217"/>
            <a:ext cx="18288000" cy="2462213"/>
          </a:xfrm>
          <a:prstGeom prst="rect">
            <a:avLst/>
          </a:prstGeom>
        </p:spPr>
        <p:txBody>
          <a:bodyPr lIns="0" tIns="0" rIns="0" bIns="0" rtlCol="0" anchor="t">
            <a:spAutoFit/>
          </a:bodyPr>
          <a:lstStyle/>
          <a:p>
            <a:pPr marL="367029" lvl="1">
              <a:lnSpc>
                <a:spcPts val="4759"/>
              </a:lnSpc>
            </a:pPr>
            <a:r>
              <a:rPr lang="en-US" sz="3399" dirty="0">
                <a:solidFill>
                  <a:srgbClr val="000000"/>
                </a:solidFill>
                <a:latin typeface="Anantason" panose="020B0604020202020204" charset="-34"/>
                <a:cs typeface="Anantason" panose="020B0604020202020204" charset="-34"/>
              </a:rPr>
              <a:t>The solution of the problem can be explained as a hypothesize-and-test approach in 3 steps:</a:t>
            </a:r>
          </a:p>
          <a:p>
            <a:pPr marL="824229" lvl="1" indent="-457200">
              <a:lnSpc>
                <a:spcPts val="4759"/>
              </a:lnSpc>
              <a:buFont typeface="Arial" panose="020B0604020202020204" pitchFamily="34" charset="0"/>
              <a:buChar char="•"/>
            </a:pPr>
            <a:r>
              <a:rPr lang="en-US" sz="3399" dirty="0">
                <a:solidFill>
                  <a:srgbClr val="000000"/>
                </a:solidFill>
                <a:latin typeface="Anantason" panose="020B0604020202020204" charset="-34"/>
                <a:cs typeface="Anantason" panose="020B0604020202020204" charset="-34"/>
              </a:rPr>
              <a:t>Hypothesis Generation</a:t>
            </a:r>
          </a:p>
          <a:p>
            <a:pPr marL="824229" lvl="1" indent="-457200">
              <a:lnSpc>
                <a:spcPts val="4759"/>
              </a:lnSpc>
              <a:buFont typeface="Arial" panose="020B0604020202020204" pitchFamily="34" charset="0"/>
              <a:buChar char="•"/>
            </a:pPr>
            <a:r>
              <a:rPr lang="en-US" sz="3399" dirty="0">
                <a:solidFill>
                  <a:srgbClr val="000000"/>
                </a:solidFill>
                <a:latin typeface="Anantason" panose="020B0604020202020204" charset="-34"/>
                <a:cs typeface="Anantason" panose="020B0604020202020204" charset="-34"/>
              </a:rPr>
              <a:t>Test Hypothesis locally (render &amp; register template)</a:t>
            </a:r>
          </a:p>
          <a:p>
            <a:pPr marL="824229" lvl="1" indent="-457200">
              <a:lnSpc>
                <a:spcPts val="4759"/>
              </a:lnSpc>
              <a:buFont typeface="Arial" panose="020B0604020202020204" pitchFamily="34" charset="0"/>
              <a:buChar char="•"/>
            </a:pPr>
            <a:r>
              <a:rPr lang="en-US" sz="3399" dirty="0">
                <a:solidFill>
                  <a:srgbClr val="000000"/>
                </a:solidFill>
                <a:latin typeface="Anantason" panose="020B0604020202020204" charset="-34"/>
                <a:cs typeface="Anantason" panose="020B0604020202020204" charset="-34"/>
              </a:rPr>
              <a:t>Decode best state sequence globally</a:t>
            </a:r>
          </a:p>
        </p:txBody>
      </p:sp>
      <p:pic>
        <p:nvPicPr>
          <p:cNvPr id="6" name="Picture 5">
            <a:extLst>
              <a:ext uri="{FF2B5EF4-FFF2-40B4-BE49-F238E27FC236}">
                <a16:creationId xmlns:a16="http://schemas.microsoft.com/office/drawing/2014/main" id="{E73E9271-DE4A-1AB7-FD0E-0D8A7A5C237F}"/>
              </a:ext>
            </a:extLst>
          </p:cNvPr>
          <p:cNvPicPr>
            <a:picLocks noChangeAspect="1"/>
          </p:cNvPicPr>
          <p:nvPr/>
        </p:nvPicPr>
        <p:blipFill>
          <a:blip r:embed="rId6"/>
          <a:stretch>
            <a:fillRect/>
          </a:stretch>
        </p:blipFill>
        <p:spPr>
          <a:xfrm>
            <a:off x="1028700" y="5852930"/>
            <a:ext cx="15709123" cy="3395845"/>
          </a:xfrm>
          <a:prstGeom prst="rect">
            <a:avLst/>
          </a:prstGeom>
        </p:spPr>
      </p:pic>
      <p:pic>
        <p:nvPicPr>
          <p:cNvPr id="10" name="Picture 9">
            <a:extLst>
              <a:ext uri="{FF2B5EF4-FFF2-40B4-BE49-F238E27FC236}">
                <a16:creationId xmlns:a16="http://schemas.microsoft.com/office/drawing/2014/main" id="{AAE0C907-CEEE-82C1-7509-59F975AE1242}"/>
              </a:ext>
            </a:extLst>
          </p:cNvPr>
          <p:cNvPicPr>
            <a:picLocks noChangeAspect="1"/>
          </p:cNvPicPr>
          <p:nvPr/>
        </p:nvPicPr>
        <p:blipFill>
          <a:blip r:embed="rId7"/>
          <a:stretch>
            <a:fillRect/>
          </a:stretch>
        </p:blipFill>
        <p:spPr>
          <a:xfrm>
            <a:off x="2667000" y="5422482"/>
            <a:ext cx="8478309" cy="2703395"/>
          </a:xfrm>
          <a:prstGeom prst="rect">
            <a:avLst/>
          </a:prstGeom>
        </p:spPr>
      </p:pic>
      <p:pic>
        <p:nvPicPr>
          <p:cNvPr id="12" name="Picture 11">
            <a:extLst>
              <a:ext uri="{FF2B5EF4-FFF2-40B4-BE49-F238E27FC236}">
                <a16:creationId xmlns:a16="http://schemas.microsoft.com/office/drawing/2014/main" id="{78A26F27-979B-F5E5-D128-71E4FF1C34CA}"/>
              </a:ext>
            </a:extLst>
          </p:cNvPr>
          <p:cNvPicPr>
            <a:picLocks noChangeAspect="1"/>
          </p:cNvPicPr>
          <p:nvPr/>
        </p:nvPicPr>
        <p:blipFill>
          <a:blip r:embed="rId8"/>
          <a:stretch>
            <a:fillRect/>
          </a:stretch>
        </p:blipFill>
        <p:spPr>
          <a:xfrm>
            <a:off x="11145309" y="5505973"/>
            <a:ext cx="2305321" cy="4768374"/>
          </a:xfrm>
          <a:prstGeom prst="rect">
            <a:avLst/>
          </a:prstGeom>
        </p:spPr>
      </p:pic>
      <p:pic>
        <p:nvPicPr>
          <p:cNvPr id="14" name="Picture 13">
            <a:extLst>
              <a:ext uri="{FF2B5EF4-FFF2-40B4-BE49-F238E27FC236}">
                <a16:creationId xmlns:a16="http://schemas.microsoft.com/office/drawing/2014/main" id="{4B459371-26E9-42C8-6D53-FFD472E85D5B}"/>
              </a:ext>
            </a:extLst>
          </p:cNvPr>
          <p:cNvPicPr>
            <a:picLocks noChangeAspect="1"/>
          </p:cNvPicPr>
          <p:nvPr/>
        </p:nvPicPr>
        <p:blipFill>
          <a:blip r:embed="rId9"/>
          <a:stretch>
            <a:fillRect/>
          </a:stretch>
        </p:blipFill>
        <p:spPr>
          <a:xfrm>
            <a:off x="11145309" y="3238441"/>
            <a:ext cx="2305321" cy="2267532"/>
          </a:xfrm>
          <a:prstGeom prst="rect">
            <a:avLst/>
          </a:prstGeom>
        </p:spPr>
      </p:pic>
      <p:pic>
        <p:nvPicPr>
          <p:cNvPr id="16" name="Picture 15">
            <a:extLst>
              <a:ext uri="{FF2B5EF4-FFF2-40B4-BE49-F238E27FC236}">
                <a16:creationId xmlns:a16="http://schemas.microsoft.com/office/drawing/2014/main" id="{4497924F-CA39-AD49-8C8F-16E28C1A885A}"/>
              </a:ext>
            </a:extLst>
          </p:cNvPr>
          <p:cNvPicPr>
            <a:picLocks noChangeAspect="1"/>
          </p:cNvPicPr>
          <p:nvPr/>
        </p:nvPicPr>
        <p:blipFill>
          <a:blip r:embed="rId10"/>
          <a:stretch>
            <a:fillRect/>
          </a:stretch>
        </p:blipFill>
        <p:spPr>
          <a:xfrm>
            <a:off x="1712577" y="5153282"/>
            <a:ext cx="13908423" cy="4613852"/>
          </a:xfrm>
          <a:prstGeom prst="rect">
            <a:avLst/>
          </a:prstGeom>
        </p:spPr>
      </p:pic>
    </p:spTree>
    <p:extLst>
      <p:ext uri="{BB962C8B-B14F-4D97-AF65-F5344CB8AC3E}">
        <p14:creationId xmlns:p14="http://schemas.microsoft.com/office/powerpoint/2010/main" val="152236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50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14614" y="0"/>
            <a:ext cx="18288000" cy="10287000"/>
          </a:xfrm>
          <a:prstGeom prst="rect">
            <a:avLst/>
          </a:prstGeom>
        </p:spPr>
      </p:pic>
      <p:sp>
        <p:nvSpPr>
          <p:cNvPr id="3" name="TextBox 3"/>
          <p:cNvSpPr txBox="1"/>
          <p:nvPr/>
        </p:nvSpPr>
        <p:spPr>
          <a:xfrm>
            <a:off x="3581400" y="342900"/>
            <a:ext cx="10220445" cy="1439368"/>
          </a:xfrm>
          <a:prstGeom prst="rect">
            <a:avLst/>
          </a:prstGeom>
        </p:spPr>
        <p:txBody>
          <a:bodyPr wrap="square" lIns="0" tIns="0" rIns="0" bIns="0" rtlCol="0" anchor="t">
            <a:spAutoFit/>
          </a:bodyPr>
          <a:lstStyle/>
          <a:p>
            <a:pPr algn="ctr">
              <a:lnSpc>
                <a:spcPts val="12880"/>
              </a:lnSpc>
            </a:pPr>
            <a:r>
              <a:rPr lang="en-US" sz="6000" dirty="0">
                <a:solidFill>
                  <a:srgbClr val="000000"/>
                </a:solidFill>
                <a:latin typeface="Canva Sans Bold"/>
              </a:rPr>
              <a:t>Hypothesis Generation</a:t>
            </a:r>
          </a:p>
        </p:txBody>
      </p:sp>
      <mc:AlternateContent xmlns:mc="http://schemas.openxmlformats.org/markup-compatibility/2006" xmlns:a14="http://schemas.microsoft.com/office/drawing/2010/main">
        <mc:Choice Requires="a14">
          <p:sp>
            <p:nvSpPr>
              <p:cNvPr id="4" name="TextBox 4"/>
              <p:cNvSpPr txBox="1"/>
              <p:nvPr/>
            </p:nvSpPr>
            <p:spPr>
              <a:xfrm>
                <a:off x="14614" y="2247900"/>
                <a:ext cx="18288000" cy="6771084"/>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The problem at hand involves a time-series structure, which allows for efficient hypothesis selection and decoding using the Viterbi algorithm with beam search.</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The Viterbi algorithm with beam search enables the pruning of hypotheses with low probabilities at each time step.</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Hypotheses with low probabilities are pruned based on a threshold comparison. i.e., any state </a:t>
                </a:r>
                <a:r>
                  <a:rPr lang="en-US" sz="3399" dirty="0" err="1">
                    <a:solidFill>
                      <a:srgbClr val="000000"/>
                    </a:solidFill>
                    <a:latin typeface="Anantason" panose="020B0604020202020204" charset="-34"/>
                    <a:cs typeface="Anantason" panose="020B0604020202020204" charset="-34"/>
                  </a:rPr>
                  <a:t>s</a:t>
                </a:r>
                <a:r>
                  <a:rPr lang="en-US" sz="3399" baseline="-25000" dirty="0" err="1">
                    <a:solidFill>
                      <a:srgbClr val="000000"/>
                    </a:solidFill>
                    <a:latin typeface="Anantason" panose="020B0604020202020204" charset="-34"/>
                    <a:cs typeface="Anantason" panose="020B0604020202020204" charset="-34"/>
                  </a:rPr>
                  <a:t>t</a:t>
                </a:r>
                <a:r>
                  <a:rPr lang="en-US" sz="3399" dirty="0">
                    <a:solidFill>
                      <a:srgbClr val="000000"/>
                    </a:solidFill>
                    <a:latin typeface="Anantason" panose="020B0604020202020204" charset="-34"/>
                    <a:cs typeface="Anantason" panose="020B0604020202020204" charset="-34"/>
                  </a:rPr>
                  <a:t> with </a:t>
                </a:r>
                <a14:m>
                  <m:oMath xmlns:m="http://schemas.openxmlformats.org/officeDocument/2006/math">
                    <m:sSub>
                      <m:sSubPr>
                        <m:ctrlPr>
                          <a:rPr lang="en-US" sz="3399" i="1" smtClean="0">
                            <a:solidFill>
                              <a:srgbClr val="000000"/>
                            </a:solidFill>
                            <a:latin typeface="Cambria Math" panose="02040503050406030204" pitchFamily="18" charset="0"/>
                            <a:cs typeface="Anantason" panose="020B0604020202020204" charset="-34"/>
                          </a:rPr>
                        </m:ctrlPr>
                      </m:sSubPr>
                      <m:e>
                        <m:r>
                          <a:rPr lang="en-US" sz="3399" b="0" i="1" smtClean="0">
                            <a:solidFill>
                              <a:srgbClr val="000000"/>
                            </a:solidFill>
                            <a:latin typeface="Cambria Math" panose="02040503050406030204" pitchFamily="18" charset="0"/>
                            <a:cs typeface="Anantason" panose="020B0604020202020204" charset="-34"/>
                          </a:rPr>
                          <m:t>𝑚𝑎𝑥</m:t>
                        </m:r>
                      </m:e>
                      <m:sub>
                        <m:sSub>
                          <m:sSubPr>
                            <m:ctrlPr>
                              <a:rPr lang="en-US" sz="3399" i="1" smtClean="0">
                                <a:solidFill>
                                  <a:srgbClr val="000000"/>
                                </a:solidFill>
                                <a:latin typeface="Cambria Math" panose="02040503050406030204" pitchFamily="18" charset="0"/>
                                <a:cs typeface="Anantason" panose="020B0604020202020204" charset="-34"/>
                              </a:rPr>
                            </m:ctrlPr>
                          </m:sSubPr>
                          <m:e>
                            <m:r>
                              <a:rPr lang="en-US" sz="3399" b="0" i="1" smtClean="0">
                                <a:solidFill>
                                  <a:srgbClr val="000000"/>
                                </a:solidFill>
                                <a:latin typeface="Cambria Math" panose="02040503050406030204" pitchFamily="18" charset="0"/>
                                <a:cs typeface="Anantason" panose="020B0604020202020204" charset="-34"/>
                              </a:rPr>
                              <m:t>𝑝</m:t>
                            </m:r>
                          </m:e>
                          <m:sub>
                            <m:r>
                              <a:rPr lang="en-US" sz="3399" b="0" i="1" smtClean="0">
                                <a:solidFill>
                                  <a:srgbClr val="000000"/>
                                </a:solidFill>
                                <a:latin typeface="Cambria Math" panose="02040503050406030204" pitchFamily="18" charset="0"/>
                                <a:cs typeface="Anantason" panose="020B0604020202020204" charset="-34"/>
                              </a:rPr>
                              <m:t>𝑡</m:t>
                            </m:r>
                          </m:sub>
                        </m:sSub>
                      </m:sub>
                    </m:sSub>
                    <m:r>
                      <a:rPr lang="en-US" sz="3600" i="1">
                        <a:solidFill>
                          <a:srgbClr val="000000"/>
                        </a:solidFill>
                        <a:latin typeface="Cambria Math" panose="02040503050406030204" pitchFamily="18" charset="0"/>
                      </a:rPr>
                      <m:t>𝑃</m:t>
                    </m:r>
                    <m:r>
                      <a:rPr lang="en-US" sz="3600" i="1">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𝐼</m:t>
                        </m:r>
                      </m:e>
                      <m:sub>
                        <m:r>
                          <a:rPr lang="en-US" sz="3600" i="1">
                            <a:solidFill>
                              <a:srgbClr val="000000"/>
                            </a:solidFill>
                            <a:latin typeface="Cambria Math" panose="02040503050406030204" pitchFamily="18" charset="0"/>
                          </a:rPr>
                          <m:t>1:</m:t>
                        </m:r>
                        <m:r>
                          <a:rPr lang="en-US" sz="3600" i="1">
                            <a:solidFill>
                              <a:srgbClr val="000000"/>
                            </a:solidFill>
                            <a:latin typeface="Cambria Math" panose="02040503050406030204" pitchFamily="18" charset="0"/>
                          </a:rPr>
                          <m:t>𝑡</m:t>
                        </m:r>
                      </m:sub>
                    </m:sSub>
                    <m:r>
                      <a:rPr lang="en-US" sz="3600" i="1">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𝑝</m:t>
                        </m:r>
                      </m:e>
                      <m:sub>
                        <m:r>
                          <a:rPr lang="en-US" sz="3600" i="1">
                            <a:solidFill>
                              <a:srgbClr val="000000"/>
                            </a:solidFill>
                            <a:latin typeface="Cambria Math" panose="02040503050406030204" pitchFamily="18" charset="0"/>
                          </a:rPr>
                          <m:t>1:</m:t>
                        </m:r>
                        <m:r>
                          <a:rPr lang="en-US" sz="3600" i="1">
                            <a:solidFill>
                              <a:srgbClr val="000000"/>
                            </a:solidFill>
                            <a:latin typeface="Cambria Math" panose="02040503050406030204" pitchFamily="18" charset="0"/>
                          </a:rPr>
                          <m:t>𝑡</m:t>
                        </m:r>
                      </m:sub>
                    </m:sSub>
                    <m:r>
                      <m:rPr>
                        <m:nor/>
                      </m:rPr>
                      <a:rPr lang="en-US" sz="3600" dirty="0">
                        <a:solidFill>
                          <a:srgbClr val="000000"/>
                        </a:solidFill>
                        <a:latin typeface="Anantason"/>
                      </a:rPr>
                      <m:t>,</m:t>
                    </m:r>
                    <m:r>
                      <m:rPr>
                        <m:nor/>
                      </m:rPr>
                      <a:rPr lang="en-US" sz="3600" dirty="0">
                        <a:solidFill>
                          <a:srgbClr val="000000"/>
                        </a:solidFill>
                      </a:rPr>
                      <m:t> </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𝑠</m:t>
                        </m:r>
                      </m:e>
                      <m:sub>
                        <m:r>
                          <a:rPr lang="en-US" sz="3600" i="1">
                            <a:solidFill>
                              <a:srgbClr val="000000"/>
                            </a:solidFill>
                            <a:latin typeface="Cambria Math" panose="02040503050406030204" pitchFamily="18" charset="0"/>
                          </a:rPr>
                          <m:t>1:</m:t>
                        </m:r>
                        <m:r>
                          <a:rPr lang="en-US" sz="3600" i="1">
                            <a:solidFill>
                              <a:srgbClr val="000000"/>
                            </a:solidFill>
                            <a:latin typeface="Cambria Math" panose="02040503050406030204" pitchFamily="18" charset="0"/>
                          </a:rPr>
                          <m:t>𝑡</m:t>
                        </m:r>
                      </m:sub>
                    </m:sSub>
                    <m:r>
                      <m:rPr>
                        <m:nor/>
                      </m:rPr>
                      <a:rPr lang="en-US" sz="3600" dirty="0">
                        <a:solidFill>
                          <a:srgbClr val="000000"/>
                        </a:solidFill>
                        <a:latin typeface="Anantason"/>
                      </a:rPr>
                      <m:t>)</m:t>
                    </m:r>
                    <m:r>
                      <m:rPr>
                        <m:nor/>
                      </m:rPr>
                      <a:rPr lang="en-US" sz="3600" b="0" i="0" dirty="0" smtClean="0">
                        <a:solidFill>
                          <a:srgbClr val="000000"/>
                        </a:solidFill>
                        <a:latin typeface="Anantason"/>
                      </a:rPr>
                      <m:t> &lt; </m:t>
                    </m:r>
                    <m:r>
                      <m:rPr>
                        <m:nor/>
                      </m:rPr>
                      <a:rPr lang="en-US" sz="3600" b="0" i="0" dirty="0" smtClean="0">
                        <a:solidFill>
                          <a:srgbClr val="000000"/>
                        </a:solidFill>
                        <a:latin typeface="Anantason"/>
                      </a:rPr>
                      <m:t>G</m:t>
                    </m:r>
                    <m:sSub>
                      <m:sSubPr>
                        <m:ctrlPr>
                          <a:rPr lang="en-US" sz="3200" i="1">
                            <a:solidFill>
                              <a:srgbClr val="000000"/>
                            </a:solidFill>
                            <a:latin typeface="Cambria Math" panose="02040503050406030204" pitchFamily="18" charset="0"/>
                            <a:cs typeface="Anantason" panose="020B0604020202020204" charset="-34"/>
                          </a:rPr>
                        </m:ctrlPr>
                      </m:sSubPr>
                      <m:e>
                        <m:r>
                          <a:rPr lang="en-US" sz="3200" i="1">
                            <a:solidFill>
                              <a:srgbClr val="000000"/>
                            </a:solidFill>
                            <a:latin typeface="Cambria Math" panose="02040503050406030204" pitchFamily="18" charset="0"/>
                            <a:cs typeface="Anantason" panose="020B0604020202020204" charset="-34"/>
                          </a:rPr>
                          <m:t>𝑚𝑎𝑥</m:t>
                        </m:r>
                      </m:e>
                      <m:sub>
                        <m:sSub>
                          <m:sSubPr>
                            <m:ctrlPr>
                              <a:rPr lang="en-US" sz="3200" i="1">
                                <a:solidFill>
                                  <a:srgbClr val="000000"/>
                                </a:solidFill>
                                <a:latin typeface="Cambria Math" panose="02040503050406030204" pitchFamily="18" charset="0"/>
                                <a:cs typeface="Anantason" panose="020B0604020202020204" charset="-34"/>
                              </a:rPr>
                            </m:ctrlPr>
                          </m:sSubPr>
                          <m:e>
                            <m:r>
                              <a:rPr lang="en-US" sz="3200" i="1">
                                <a:solidFill>
                                  <a:srgbClr val="000000"/>
                                </a:solidFill>
                                <a:latin typeface="Cambria Math" panose="02040503050406030204" pitchFamily="18" charset="0"/>
                                <a:cs typeface="Anantason" panose="020B0604020202020204" charset="-34"/>
                              </a:rPr>
                              <m:t>𝑝</m:t>
                            </m:r>
                          </m:e>
                          <m:sub>
                            <m:r>
                              <a:rPr lang="en-US" sz="3200" i="1">
                                <a:solidFill>
                                  <a:srgbClr val="000000"/>
                                </a:solidFill>
                                <a:latin typeface="Cambria Math" panose="02040503050406030204" pitchFamily="18" charset="0"/>
                                <a:cs typeface="Anantason" panose="020B0604020202020204" charset="-34"/>
                              </a:rPr>
                              <m:t>𝑡</m:t>
                            </m:r>
                          </m:sub>
                        </m:sSub>
                        <m:r>
                          <a:rPr lang="en-US" sz="3200" b="0" i="1" smtClean="0">
                            <a:solidFill>
                              <a:srgbClr val="000000"/>
                            </a:solidFill>
                            <a:latin typeface="Cambria Math" panose="02040503050406030204" pitchFamily="18" charset="0"/>
                            <a:cs typeface="Anantason" panose="020B0604020202020204" charset="-34"/>
                          </a:rPr>
                          <m:t>, </m:t>
                        </m:r>
                        <m:sSub>
                          <m:sSubPr>
                            <m:ctrlPr>
                              <a:rPr lang="en-US" sz="3200" b="0" i="1" smtClean="0">
                                <a:solidFill>
                                  <a:srgbClr val="000000"/>
                                </a:solidFill>
                                <a:latin typeface="Cambria Math" panose="02040503050406030204" pitchFamily="18" charset="0"/>
                                <a:cs typeface="Anantason" panose="020B0604020202020204" charset="-34"/>
                              </a:rPr>
                            </m:ctrlPr>
                          </m:sSubPr>
                          <m:e>
                            <m:r>
                              <a:rPr lang="en-US" sz="3200" b="0" i="1" smtClean="0">
                                <a:solidFill>
                                  <a:srgbClr val="000000"/>
                                </a:solidFill>
                                <a:latin typeface="Cambria Math" panose="02040503050406030204" pitchFamily="18" charset="0"/>
                                <a:cs typeface="Anantason" panose="020B0604020202020204" charset="-34"/>
                              </a:rPr>
                              <m:t>𝑠</m:t>
                            </m:r>
                          </m:e>
                          <m:sub>
                            <m:r>
                              <a:rPr lang="en-US" sz="3200" b="0" i="1" smtClean="0">
                                <a:solidFill>
                                  <a:srgbClr val="000000"/>
                                </a:solidFill>
                                <a:latin typeface="Cambria Math" panose="02040503050406030204" pitchFamily="18" charset="0"/>
                                <a:cs typeface="Anantason" panose="020B0604020202020204" charset="-34"/>
                              </a:rPr>
                              <m:t>𝑡</m:t>
                            </m:r>
                          </m:sub>
                        </m:sSub>
                      </m:sub>
                    </m:sSub>
                    <m:r>
                      <a:rPr lang="en-US" sz="3200" i="1">
                        <a:solidFill>
                          <a:srgbClr val="000000"/>
                        </a:solidFill>
                        <a:latin typeface="Cambria Math" panose="02040503050406030204" pitchFamily="18" charset="0"/>
                      </a:rPr>
                      <m:t>𝑃</m:t>
                    </m:r>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𝐼</m:t>
                        </m:r>
                      </m:e>
                      <m:sub>
                        <m:r>
                          <a:rPr lang="en-US" sz="3200" i="1">
                            <a:solidFill>
                              <a:srgbClr val="000000"/>
                            </a:solidFill>
                            <a:latin typeface="Cambria Math" panose="02040503050406030204" pitchFamily="18" charset="0"/>
                          </a:rPr>
                          <m:t>1:</m:t>
                        </m:r>
                        <m:r>
                          <a:rPr lang="en-US" sz="3200" i="1">
                            <a:solidFill>
                              <a:srgbClr val="000000"/>
                            </a:solidFill>
                            <a:latin typeface="Cambria Math" panose="02040503050406030204" pitchFamily="18" charset="0"/>
                          </a:rPr>
                          <m:t>𝑡</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𝑝</m:t>
                        </m:r>
                      </m:e>
                      <m:sub>
                        <m:r>
                          <a:rPr lang="en-US" sz="3200" i="1">
                            <a:solidFill>
                              <a:srgbClr val="000000"/>
                            </a:solidFill>
                            <a:latin typeface="Cambria Math" panose="02040503050406030204" pitchFamily="18" charset="0"/>
                          </a:rPr>
                          <m:t>1:</m:t>
                        </m:r>
                        <m:r>
                          <a:rPr lang="en-US" sz="3200" i="1">
                            <a:solidFill>
                              <a:srgbClr val="000000"/>
                            </a:solidFill>
                            <a:latin typeface="Cambria Math" panose="02040503050406030204" pitchFamily="18" charset="0"/>
                          </a:rPr>
                          <m:t>𝑡</m:t>
                        </m:r>
                      </m:sub>
                    </m:sSub>
                    <m:r>
                      <m:rPr>
                        <m:nor/>
                      </m:rPr>
                      <a:rPr lang="en-US" sz="3200" dirty="0">
                        <a:solidFill>
                          <a:srgbClr val="000000"/>
                        </a:solidFill>
                        <a:latin typeface="Anantason"/>
                      </a:rPr>
                      <m:t>,</m:t>
                    </m:r>
                    <m:r>
                      <m:rPr>
                        <m:nor/>
                      </m:rPr>
                      <a:rPr lang="en-US" sz="3200" dirty="0">
                        <a:solidFill>
                          <a:srgbClr val="000000"/>
                        </a:solidFill>
                      </a:rPr>
                      <m:t> </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𝑠</m:t>
                        </m:r>
                      </m:e>
                      <m:sub>
                        <m:r>
                          <a:rPr lang="en-US" sz="3200" i="1">
                            <a:solidFill>
                              <a:srgbClr val="000000"/>
                            </a:solidFill>
                            <a:latin typeface="Cambria Math" panose="02040503050406030204" pitchFamily="18" charset="0"/>
                          </a:rPr>
                          <m:t>1:</m:t>
                        </m:r>
                        <m:r>
                          <a:rPr lang="en-US" sz="3200" i="1">
                            <a:solidFill>
                              <a:srgbClr val="000000"/>
                            </a:solidFill>
                            <a:latin typeface="Cambria Math" panose="02040503050406030204" pitchFamily="18" charset="0"/>
                          </a:rPr>
                          <m:t>𝑡</m:t>
                        </m:r>
                      </m:sub>
                    </m:sSub>
                    <m:r>
                      <m:rPr>
                        <m:nor/>
                      </m:rPr>
                      <a:rPr lang="en-US" sz="3200" dirty="0" smtClean="0">
                        <a:solidFill>
                          <a:srgbClr val="000000"/>
                        </a:solidFill>
                        <a:latin typeface="Anantason"/>
                      </a:rPr>
                      <m:t>)</m:t>
                    </m:r>
                  </m:oMath>
                </a14:m>
                <a:r>
                  <a:rPr lang="en-US" sz="3399" dirty="0">
                    <a:solidFill>
                      <a:srgbClr val="000000"/>
                    </a:solidFill>
                    <a:latin typeface="Anantason" panose="020B0604020202020204" charset="-34"/>
                    <a:cs typeface="Anantason" panose="020B0604020202020204" charset="-34"/>
                  </a:rPr>
                  <a:t>.</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This adaptive pruning method allows the system to disregard most states when it is confident about a particular sample. However, it considers a larger number of hypotheses when uncertainty increases, ensuring a more comprehensive exploration of possibilities.</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The hypothesis set is initialized with only the empty state, implying that initially, no objects are connected, and the system explores from this starting point.</a:t>
                </a:r>
              </a:p>
            </p:txBody>
          </p:sp>
        </mc:Choice>
        <mc:Fallback xmlns="">
          <p:sp>
            <p:nvSpPr>
              <p:cNvPr id="4" name="TextBox 4"/>
              <p:cNvSpPr txBox="1">
                <a:spLocks noRot="1" noChangeAspect="1" noMove="1" noResize="1" noEditPoints="1" noAdjustHandles="1" noChangeArrowheads="1" noChangeShapeType="1" noTextEdit="1"/>
              </p:cNvSpPr>
              <p:nvPr/>
            </p:nvSpPr>
            <p:spPr>
              <a:xfrm>
                <a:off x="14614" y="2247900"/>
                <a:ext cx="18288000" cy="6771084"/>
              </a:xfrm>
              <a:prstGeom prst="rect">
                <a:avLst/>
              </a:prstGeom>
              <a:blipFill>
                <a:blip r:embed="rId4"/>
                <a:stretch>
                  <a:fillRect t="-1261" r="-1767" b="-2973"/>
                </a:stretch>
              </a:blipFill>
            </p:spPr>
            <p:txBody>
              <a:bodyPr/>
              <a:lstStyle/>
              <a:p>
                <a:r>
                  <a:rPr lang="en-IN">
                    <a:noFill/>
                  </a:rPr>
                  <a:t> </a:t>
                </a:r>
              </a:p>
            </p:txBody>
          </p:sp>
        </mc:Fallback>
      </mc:AlternateContent>
    </p:spTree>
    <p:extLst>
      <p:ext uri="{BB962C8B-B14F-4D97-AF65-F5344CB8AC3E}">
        <p14:creationId xmlns:p14="http://schemas.microsoft.com/office/powerpoint/2010/main" val="35083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0" y="0"/>
            <a:ext cx="18288000" cy="10287000"/>
          </a:xfrm>
          <a:prstGeom prst="rect">
            <a:avLst/>
          </a:prstGeom>
        </p:spPr>
      </p:pic>
      <p:sp>
        <p:nvSpPr>
          <p:cNvPr id="3" name="TextBox 3"/>
          <p:cNvSpPr txBox="1"/>
          <p:nvPr/>
        </p:nvSpPr>
        <p:spPr>
          <a:xfrm>
            <a:off x="4605986" y="159703"/>
            <a:ext cx="8391645" cy="1566544"/>
          </a:xfrm>
          <a:prstGeom prst="rect">
            <a:avLst/>
          </a:prstGeom>
        </p:spPr>
        <p:txBody>
          <a:bodyPr lIns="0" tIns="0" rIns="0" bIns="0" rtlCol="0" anchor="t">
            <a:spAutoFit/>
          </a:bodyPr>
          <a:lstStyle/>
          <a:p>
            <a:pPr algn="ctr">
              <a:lnSpc>
                <a:spcPts val="12880"/>
              </a:lnSpc>
            </a:pPr>
            <a:r>
              <a:rPr lang="en-US" sz="9200" dirty="0">
                <a:solidFill>
                  <a:srgbClr val="000000"/>
                </a:solidFill>
                <a:latin typeface="Canva Sans Bold"/>
              </a:rPr>
              <a:t>Introduction</a:t>
            </a:r>
          </a:p>
        </p:txBody>
      </p:sp>
      <p:sp>
        <p:nvSpPr>
          <p:cNvPr id="4" name="TextBox 4"/>
          <p:cNvSpPr txBox="1"/>
          <p:nvPr/>
        </p:nvSpPr>
        <p:spPr>
          <a:xfrm>
            <a:off x="0" y="3314700"/>
            <a:ext cx="18288000" cy="426751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Spatial cognition is the ability of an individual to perceive, understand, and navigate the physical space.</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It is a complex process involving perception, memory and decision making.</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It is essential to understand spatial cognition to develop better computational tools and processes.</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Spatial cognition is a crucial aspect of various fields, including architecture, psychology, and neuroscience.</a:t>
            </a:r>
          </a:p>
        </p:txBody>
      </p:sp>
      <p:sp>
        <p:nvSpPr>
          <p:cNvPr id="5" name="TextBox 5"/>
          <p:cNvSpPr txBox="1"/>
          <p:nvPr/>
        </p:nvSpPr>
        <p:spPr>
          <a:xfrm>
            <a:off x="5092534" y="1659572"/>
            <a:ext cx="7653805"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Understanding Spatial Cognitions</a:t>
            </a:r>
          </a:p>
        </p:txBody>
      </p:sp>
    </p:spTree>
    <p:extLst>
      <p:ext uri="{BB962C8B-B14F-4D97-AF65-F5344CB8AC3E}">
        <p14:creationId xmlns:p14="http://schemas.microsoft.com/office/powerpoint/2010/main" val="2498831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14614" y="0"/>
            <a:ext cx="18288000" cy="10287000"/>
          </a:xfrm>
          <a:prstGeom prst="rect">
            <a:avLst/>
          </a:prstGeom>
        </p:spPr>
      </p:pic>
      <p:sp>
        <p:nvSpPr>
          <p:cNvPr id="3" name="TextBox 3"/>
          <p:cNvSpPr txBox="1"/>
          <p:nvPr/>
        </p:nvSpPr>
        <p:spPr>
          <a:xfrm>
            <a:off x="3581400" y="342900"/>
            <a:ext cx="10220445" cy="1439368"/>
          </a:xfrm>
          <a:prstGeom prst="rect">
            <a:avLst/>
          </a:prstGeom>
        </p:spPr>
        <p:txBody>
          <a:bodyPr wrap="square" lIns="0" tIns="0" rIns="0" bIns="0" rtlCol="0" anchor="t">
            <a:spAutoFit/>
          </a:bodyPr>
          <a:lstStyle/>
          <a:p>
            <a:pPr algn="ctr">
              <a:lnSpc>
                <a:spcPts val="12880"/>
              </a:lnSpc>
            </a:pPr>
            <a:r>
              <a:rPr lang="en-US" sz="6000" dirty="0">
                <a:solidFill>
                  <a:srgbClr val="000000"/>
                </a:solidFill>
                <a:latin typeface="Canva Sans Bold"/>
              </a:rPr>
              <a:t>Template Registration</a:t>
            </a:r>
          </a:p>
        </p:txBody>
      </p:sp>
      <mc:AlternateContent xmlns:mc="http://schemas.openxmlformats.org/markup-compatibility/2006" xmlns:a14="http://schemas.microsoft.com/office/drawing/2010/main">
        <mc:Choice Requires="a14">
          <p:sp>
            <p:nvSpPr>
              <p:cNvPr id="4" name="TextBox 4"/>
              <p:cNvSpPr txBox="1"/>
              <p:nvPr/>
            </p:nvSpPr>
            <p:spPr>
              <a:xfrm>
                <a:off x="14614" y="2247900"/>
                <a:ext cx="18288000" cy="7386638"/>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At each time step we evaluate the state hypotheses locally using the joint probability of the image and the best assembly pose under the hypotheses.</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Once we have a hypothesis for the block state, we render a template T in a canonical pose p</a:t>
                </a:r>
                <a:r>
                  <a:rPr lang="en-US" sz="3399" baseline="-25000" dirty="0">
                    <a:solidFill>
                      <a:srgbClr val="000000"/>
                    </a:solidFill>
                    <a:latin typeface="Anantason" panose="020B0604020202020204" charset="-34"/>
                    <a:cs typeface="Anantason" panose="020B0604020202020204" charset="-34"/>
                  </a:rPr>
                  <a:t>c</a:t>
                </a:r>
                <a:r>
                  <a:rPr lang="en-US" sz="3399" dirty="0">
                    <a:solidFill>
                      <a:srgbClr val="000000"/>
                    </a:solidFill>
                    <a:latin typeface="Anantason" panose="020B0604020202020204" charset="-34"/>
                    <a:cs typeface="Anantason" panose="020B0604020202020204" charset="-34"/>
                  </a:rPr>
                  <a:t> for each sub-part in the assembly.</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Since the pose is uniformly distributed, the log probability log </a:t>
                </a:r>
                <a14:m>
                  <m:oMath xmlns:m="http://schemas.openxmlformats.org/officeDocument/2006/math">
                    <m:r>
                      <a:rPr lang="en-US" sz="3600" b="0" i="1" smtClean="0">
                        <a:solidFill>
                          <a:srgbClr val="000000"/>
                        </a:solidFill>
                        <a:latin typeface="Cambria Math" panose="02040503050406030204" pitchFamily="18" charset="0"/>
                      </a:rPr>
                      <m:t>𝑃</m:t>
                    </m:r>
                    <m:r>
                      <a:rPr lang="en-US" sz="3600" b="0" i="1" smtClean="0">
                        <a:solidFill>
                          <a:srgbClr val="000000"/>
                        </a:solidFill>
                        <a:latin typeface="Cambria Math" panose="02040503050406030204" pitchFamily="18" charset="0"/>
                      </a:rPr>
                      <m:t>(</m:t>
                    </m:r>
                    <m:sSub>
                      <m:sSubPr>
                        <m:ctrlPr>
                          <a:rPr lang="en-US" sz="3600" b="0" i="1" smtClean="0">
                            <a:solidFill>
                              <a:srgbClr val="000000"/>
                            </a:solidFill>
                            <a:latin typeface="Cambria Math" panose="02040503050406030204" pitchFamily="18" charset="0"/>
                          </a:rPr>
                        </m:ctrlPr>
                      </m:sSubPr>
                      <m:e>
                        <m:r>
                          <a:rPr lang="en-US" sz="3600" b="0" i="1" smtClean="0">
                            <a:solidFill>
                              <a:srgbClr val="000000"/>
                            </a:solidFill>
                            <a:latin typeface="Cambria Math" panose="02040503050406030204" pitchFamily="18" charset="0"/>
                          </a:rPr>
                          <m:t>𝐼</m:t>
                        </m:r>
                      </m:e>
                      <m:sub>
                        <m:r>
                          <a:rPr lang="en-US" sz="3600" b="0" i="1" smtClean="0">
                            <a:solidFill>
                              <a:srgbClr val="000000"/>
                            </a:solidFill>
                            <a:latin typeface="Cambria Math" panose="02040503050406030204" pitchFamily="18" charset="0"/>
                          </a:rPr>
                          <m:t>𝑡</m:t>
                        </m:r>
                      </m:sub>
                    </m:sSub>
                    <m:r>
                      <a:rPr lang="en-US" sz="3600" b="0" i="1" smtClean="0">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a:rPr lang="en-US" sz="3600" b="0" i="1" smtClean="0">
                            <a:solidFill>
                              <a:srgbClr val="000000"/>
                            </a:solidFill>
                            <a:latin typeface="Cambria Math" panose="02040503050406030204" pitchFamily="18" charset="0"/>
                          </a:rPr>
                          <m:t>𝑝</m:t>
                        </m:r>
                      </m:e>
                      <m:sub>
                        <m:r>
                          <a:rPr lang="en-US" sz="3600" i="1">
                            <a:solidFill>
                              <a:srgbClr val="000000"/>
                            </a:solidFill>
                            <a:latin typeface="Cambria Math" panose="02040503050406030204" pitchFamily="18" charset="0"/>
                          </a:rPr>
                          <m:t>𝑡</m:t>
                        </m:r>
                      </m:sub>
                    </m:sSub>
                    <m:r>
                      <a:rPr lang="en-US" sz="3600" b="0" i="0" smtClean="0">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a:rPr lang="en-US" sz="3600" b="0" i="1" smtClean="0">
                            <a:solidFill>
                              <a:srgbClr val="000000"/>
                            </a:solidFill>
                            <a:latin typeface="Cambria Math" panose="02040503050406030204" pitchFamily="18" charset="0"/>
                          </a:rPr>
                          <m:t>𝑠</m:t>
                        </m:r>
                      </m:e>
                      <m:sub>
                        <m:r>
                          <a:rPr lang="en-US" sz="3600" i="1">
                            <a:solidFill>
                              <a:srgbClr val="000000"/>
                            </a:solidFill>
                            <a:latin typeface="Cambria Math" panose="02040503050406030204" pitchFamily="18" charset="0"/>
                          </a:rPr>
                          <m:t>𝑡</m:t>
                        </m:r>
                      </m:sub>
                    </m:sSub>
                  </m:oMath>
                </a14:m>
                <a:r>
                  <a:rPr lang="en-US" sz="3600" dirty="0">
                    <a:solidFill>
                      <a:srgbClr val="000000"/>
                    </a:solidFill>
                    <a:latin typeface="Anantason"/>
                  </a:rPr>
                  <a:t>) </a:t>
                </a:r>
                <a:r>
                  <a:rPr lang="en-US" sz="3399" dirty="0">
                    <a:solidFill>
                      <a:srgbClr val="000000"/>
                    </a:solidFill>
                    <a:latin typeface="Anantason" panose="020B0604020202020204" charset="-34"/>
                    <a:cs typeface="Anantason" panose="020B0604020202020204" charset="-34"/>
                  </a:rPr>
                  <a:t>of the image in a particular pose is proportional to the log likelihood log </a:t>
                </a:r>
                <a14:m>
                  <m:oMath xmlns:m="http://schemas.openxmlformats.org/officeDocument/2006/math">
                    <m:r>
                      <a:rPr lang="en-US" sz="3600" i="1">
                        <a:solidFill>
                          <a:srgbClr val="000000"/>
                        </a:solidFill>
                        <a:latin typeface="Cambria Math" panose="02040503050406030204" pitchFamily="18" charset="0"/>
                      </a:rPr>
                      <m:t>𝑃</m:t>
                    </m:r>
                    <m:r>
                      <a:rPr lang="en-US" sz="3600" i="1">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𝐼</m:t>
                        </m:r>
                      </m:e>
                      <m:sub>
                        <m:r>
                          <a:rPr lang="en-US" sz="3600" i="1">
                            <a:solidFill>
                              <a:srgbClr val="000000"/>
                            </a:solidFill>
                            <a:latin typeface="Cambria Math" panose="02040503050406030204" pitchFamily="18" charset="0"/>
                          </a:rPr>
                          <m:t>𝑡</m:t>
                        </m:r>
                      </m:sub>
                    </m:sSub>
                    <m:r>
                      <a:rPr lang="en-US" sz="3600" b="0" i="1" smtClean="0">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𝑝</m:t>
                        </m:r>
                      </m:e>
                      <m:sub>
                        <m:r>
                          <a:rPr lang="en-US" sz="3600" i="1">
                            <a:solidFill>
                              <a:srgbClr val="000000"/>
                            </a:solidFill>
                            <a:latin typeface="Cambria Math" panose="02040503050406030204" pitchFamily="18" charset="0"/>
                          </a:rPr>
                          <m:t>𝑡</m:t>
                        </m:r>
                      </m:sub>
                    </m:sSub>
                  </m:oMath>
                </a14:m>
                <a:r>
                  <a:rPr lang="en-US" sz="3600" dirty="0">
                    <a:solidFill>
                      <a:srgbClr val="000000"/>
                    </a:solidFill>
                    <a:latin typeface="Anantason"/>
                  </a:rPr>
                  <a:t>,</a:t>
                </a:r>
                <a:r>
                  <a:rPr lang="en-US" sz="3600" dirty="0">
                    <a:solidFill>
                      <a:srgbClr val="000000"/>
                    </a:solidFill>
                  </a:rPr>
                  <a:t> </a:t>
                </a:r>
                <a14:m>
                  <m:oMath xmlns:m="http://schemas.openxmlformats.org/officeDocument/2006/math">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𝑠</m:t>
                        </m:r>
                      </m:e>
                      <m:sub>
                        <m:r>
                          <a:rPr lang="en-US" sz="3600" i="1">
                            <a:solidFill>
                              <a:srgbClr val="000000"/>
                            </a:solidFill>
                            <a:latin typeface="Cambria Math" panose="02040503050406030204" pitchFamily="18" charset="0"/>
                          </a:rPr>
                          <m:t>𝑡</m:t>
                        </m:r>
                      </m:sub>
                    </m:sSub>
                  </m:oMath>
                </a14:m>
                <a:r>
                  <a:rPr lang="en-US" sz="3600" dirty="0">
                    <a:solidFill>
                      <a:srgbClr val="000000"/>
                    </a:solidFill>
                    <a:latin typeface="Anantason"/>
                  </a:rPr>
                  <a:t>) </a:t>
                </a:r>
                <a:r>
                  <a:rPr lang="en-US" sz="3399" dirty="0">
                    <a:solidFill>
                      <a:srgbClr val="000000"/>
                    </a:solidFill>
                    <a:latin typeface="Anantason" panose="020B0604020202020204" charset="-34"/>
                    <a:cs typeface="Anantason" panose="020B0604020202020204" charset="-34"/>
                  </a:rPr>
                  <a:t>, which itself is proportional to a simple sum-of-squared-errors (SSE) distance metric.</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This makes the registration problem for each subpart’s template is:</a:t>
                </a:r>
              </a:p>
              <a:p>
                <a:pPr marL="734059" lvl="1" indent="-367030">
                  <a:lnSpc>
                    <a:spcPts val="4759"/>
                  </a:lnSpc>
                  <a:buFont typeface="Arial"/>
                  <a:buChar char="•"/>
                </a:pPr>
                <a:endParaRPr lang="en-US" sz="3399" dirty="0">
                  <a:solidFill>
                    <a:srgbClr val="000000"/>
                  </a:solidFill>
                  <a:latin typeface="Anantason" panose="020B0604020202020204" charset="-34"/>
                  <a:cs typeface="Anantason" panose="020B0604020202020204" charset="-34"/>
                </a:endParaRPr>
              </a:p>
              <a:p>
                <a:pPr marL="824229" lvl="2">
                  <a:lnSpc>
                    <a:spcPts val="4759"/>
                  </a:lnSpc>
                </a:pPr>
                <a14:m>
                  <m:oMathPara xmlns:m="http://schemas.openxmlformats.org/officeDocument/2006/math">
                    <m:oMathParaPr>
                      <m:jc m:val="centerGroup"/>
                    </m:oMathParaPr>
                    <m:oMath xmlns:m="http://schemas.openxmlformats.org/officeDocument/2006/math">
                      <m:sSup>
                        <m:sSupPr>
                          <m:ctrlPr>
                            <a:rPr lang="en-US" sz="3399" i="1" smtClean="0">
                              <a:solidFill>
                                <a:srgbClr val="000000"/>
                              </a:solidFill>
                              <a:latin typeface="Cambria Math" panose="02040503050406030204" pitchFamily="18" charset="0"/>
                              <a:cs typeface="Anantason" panose="020B0604020202020204" charset="-34"/>
                            </a:rPr>
                          </m:ctrlPr>
                        </m:sSupPr>
                        <m:e>
                          <m:r>
                            <a:rPr lang="en-US" sz="3399" b="0" i="1" smtClean="0">
                              <a:solidFill>
                                <a:srgbClr val="000000"/>
                              </a:solidFill>
                              <a:latin typeface="Cambria Math" panose="02040503050406030204" pitchFamily="18" charset="0"/>
                              <a:cs typeface="Anantason" panose="020B0604020202020204" charset="-34"/>
                            </a:rPr>
                            <m:t>𝑅</m:t>
                          </m:r>
                        </m:e>
                        <m:sup>
                          <m:r>
                            <a:rPr lang="en-US" sz="3399" b="0" i="1" smtClean="0">
                              <a:solidFill>
                                <a:srgbClr val="000000"/>
                              </a:solidFill>
                              <a:latin typeface="Cambria Math" panose="02040503050406030204" pitchFamily="18" charset="0"/>
                              <a:cs typeface="Anantason" panose="020B0604020202020204" charset="-34"/>
                            </a:rPr>
                            <m:t>∗</m:t>
                          </m:r>
                        </m:sup>
                      </m:sSup>
                      <m:r>
                        <a:rPr lang="en-US" sz="3399" b="0" i="1" smtClean="0">
                          <a:solidFill>
                            <a:srgbClr val="000000"/>
                          </a:solidFill>
                          <a:latin typeface="Cambria Math" panose="02040503050406030204" pitchFamily="18" charset="0"/>
                          <a:cs typeface="Anantason" panose="020B0604020202020204" charset="-34"/>
                        </a:rPr>
                        <m:t>,</m:t>
                      </m:r>
                      <m:sSup>
                        <m:sSupPr>
                          <m:ctrlP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ctrlPr>
                        </m:sSupPr>
                        <m:e>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𝜏</m:t>
                          </m:r>
                        </m:e>
                        <m:sup>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m:t>
                          </m:r>
                        </m:sup>
                      </m:sSup>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m:t>
                      </m:r>
                      <m:sSub>
                        <m:sSubPr>
                          <m:ctrlP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ctrlPr>
                        </m:sSubPr>
                        <m:e>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𝑎𝑟𝑔</m:t>
                          </m:r>
                        </m:e>
                        <m:sub>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𝑅</m:t>
                          </m:r>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m:t>
                          </m:r>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𝜏</m:t>
                          </m:r>
                        </m:sub>
                      </m:sSub>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𝑚𝑖𝑛</m:t>
                      </m:r>
                      <m:nary>
                        <m:naryPr>
                          <m:chr m:val="∑"/>
                          <m:supHide m:val="on"/>
                          <m:ctrlP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ctrlPr>
                        </m:naryPr>
                        <m:sub>
                          <m:r>
                            <m:rPr>
                              <m:brk m:alnAt="7"/>
                            </m:rP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𝑥</m:t>
                          </m:r>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𝜖</m:t>
                          </m:r>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𝑋</m:t>
                          </m:r>
                        </m:sub>
                        <m:sup/>
                        <m:e>
                          <m:sSup>
                            <m:sSupPr>
                              <m:ctrlP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ctrlPr>
                            </m:sSupPr>
                            <m:e>
                              <m:d>
                                <m:dPr>
                                  <m:begChr m:val="‖"/>
                                  <m:endChr m:val=""/>
                                  <m:ctrlP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ctrlPr>
                                </m:dPr>
                                <m:e>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𝐼</m:t>
                                  </m:r>
                                  <m:d>
                                    <m:dPr>
                                      <m:ctrlP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ctrlPr>
                                    </m:dPr>
                                    <m:e>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𝑥</m:t>
                                      </m:r>
                                    </m:e>
                                  </m:d>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m:t>
                                  </m:r>
                                </m:e>
                              </m:d>
                              <m:d>
                                <m:dPr>
                                  <m:begChr m:val=""/>
                                  <m:endChr m:val="‖"/>
                                  <m:ctrlP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ctrlPr>
                                </m:dPr>
                                <m:e>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𝑇</m:t>
                                  </m:r>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m:t>
                                  </m:r>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𝑅𝑥</m:t>
                                  </m:r>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m:t>
                                  </m:r>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𝜏</m:t>
                                  </m:r>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m:t>
                                  </m:r>
                                  <m:sSub>
                                    <m:sSubPr>
                                      <m:ctrlP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ctrlPr>
                                    </m:sSubPr>
                                    <m:e>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𝑝</m:t>
                                      </m:r>
                                    </m:e>
                                    <m:sub>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𝑐</m:t>
                                      </m:r>
                                    </m:sub>
                                  </m:sSub>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m:t>
                                  </m:r>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𝑠</m:t>
                                  </m:r>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m:t>
                                  </m:r>
                                </m:e>
                              </m:d>
                            </m:e>
                            <m:sup>
                              <m:r>
                                <a:rPr lang="en-US" sz="3399" b="0" i="1" smtClean="0">
                                  <a:solidFill>
                                    <a:srgbClr val="000000"/>
                                  </a:solidFill>
                                  <a:latin typeface="Cambria Math" panose="02040503050406030204" pitchFamily="18" charset="0"/>
                                  <a:ea typeface="Cambria Math" panose="02040503050406030204" pitchFamily="18" charset="0"/>
                                  <a:cs typeface="Anantason" panose="020B0604020202020204" charset="-34"/>
                                </a:rPr>
                                <m:t>2</m:t>
                              </m:r>
                            </m:sup>
                          </m:sSup>
                        </m:e>
                      </m:nary>
                    </m:oMath>
                  </m:oMathPara>
                </a14:m>
                <a:endParaRPr lang="en-US" sz="3399" dirty="0">
                  <a:solidFill>
                    <a:srgbClr val="000000"/>
                  </a:solidFill>
                  <a:latin typeface="Anantason" panose="020B0604020202020204" charset="-34"/>
                  <a:cs typeface="Anantason" panose="020B0604020202020204" charset="-34"/>
                </a:endParaRPr>
              </a:p>
              <a:p>
                <a:pPr marL="824229" lvl="2">
                  <a:lnSpc>
                    <a:spcPts val="4759"/>
                  </a:lnSpc>
                </a:pPr>
                <a:r>
                  <a:rPr lang="en-US" sz="3399" dirty="0">
                    <a:solidFill>
                      <a:srgbClr val="000000"/>
                    </a:solidFill>
                    <a:latin typeface="Anantason" panose="020B0604020202020204" charset="-34"/>
                    <a:cs typeface="Anantason" panose="020B0604020202020204" charset="-34"/>
                  </a:rPr>
                  <a:t>Where </a:t>
                </a:r>
                <a14:m>
                  <m:oMath xmlns:m="http://schemas.openxmlformats.org/officeDocument/2006/math">
                    <m:r>
                      <a:rPr lang="en-US" sz="3399" i="1" smtClean="0">
                        <a:solidFill>
                          <a:srgbClr val="000000"/>
                        </a:solidFill>
                        <a:latin typeface="Cambria Math" panose="02040503050406030204" pitchFamily="18" charset="0"/>
                        <a:cs typeface="Anantason" panose="020B0604020202020204" charset="-34"/>
                      </a:rPr>
                      <m:t>(</m:t>
                    </m:r>
                    <m:sSup>
                      <m:sSupPr>
                        <m:ctrlPr>
                          <a:rPr lang="en-US" sz="3399" i="1">
                            <a:solidFill>
                              <a:srgbClr val="000000"/>
                            </a:solidFill>
                            <a:latin typeface="Cambria Math" panose="02040503050406030204" pitchFamily="18" charset="0"/>
                            <a:cs typeface="Anantason" panose="020B0604020202020204" charset="-34"/>
                          </a:rPr>
                        </m:ctrlPr>
                      </m:sSupPr>
                      <m:e>
                        <m:r>
                          <a:rPr lang="en-US" sz="3399" i="1">
                            <a:solidFill>
                              <a:srgbClr val="000000"/>
                            </a:solidFill>
                            <a:latin typeface="Cambria Math" panose="02040503050406030204" pitchFamily="18" charset="0"/>
                            <a:cs typeface="Anantason" panose="020B0604020202020204" charset="-34"/>
                          </a:rPr>
                          <m:t>𝑅</m:t>
                        </m:r>
                      </m:e>
                      <m:sup/>
                    </m:sSup>
                    <m:r>
                      <a:rPr lang="en-US" sz="3399" i="1">
                        <a:solidFill>
                          <a:srgbClr val="000000"/>
                        </a:solidFill>
                        <a:latin typeface="Cambria Math" panose="02040503050406030204" pitchFamily="18" charset="0"/>
                        <a:cs typeface="Anantason" panose="020B0604020202020204" charset="-34"/>
                      </a:rPr>
                      <m:t>,</m:t>
                    </m:r>
                    <m:sSup>
                      <m:sSupPr>
                        <m:ctrlP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ctrlPr>
                      </m:sSupPr>
                      <m:e>
                        <m:r>
                          <a:rPr lang="en-US" sz="3399" i="1">
                            <a:solidFill>
                              <a:srgbClr val="000000"/>
                            </a:solidFill>
                            <a:latin typeface="Cambria Math" panose="02040503050406030204" pitchFamily="18" charset="0"/>
                            <a:ea typeface="Cambria Math" panose="02040503050406030204" pitchFamily="18" charset="0"/>
                            <a:cs typeface="Anantason" panose="020B0604020202020204" charset="-34"/>
                          </a:rPr>
                          <m:t>𝜏</m:t>
                        </m:r>
                      </m:e>
                      <m:sup/>
                    </m:sSup>
                  </m:oMath>
                </a14:m>
                <a:r>
                  <a:rPr lang="en-US" sz="3399" dirty="0">
                    <a:solidFill>
                      <a:srgbClr val="000000"/>
                    </a:solidFill>
                    <a:latin typeface="Anantason" panose="020B0604020202020204" charset="-34"/>
                    <a:cs typeface="Anantason" panose="020B0604020202020204" charset="-34"/>
                  </a:rPr>
                  <a:t>) is a rigid motion in the space of pixel coordinates.</a:t>
                </a:r>
              </a:p>
              <a:p>
                <a:pPr marL="824229" lvl="2">
                  <a:lnSpc>
                    <a:spcPts val="4759"/>
                  </a:lnSpc>
                </a:pPr>
                <a:r>
                  <a:rPr lang="en-US" sz="3399" dirty="0">
                    <a:solidFill>
                      <a:srgbClr val="000000"/>
                    </a:solidFill>
                    <a:latin typeface="Anantason" panose="020B0604020202020204" charset="-34"/>
                    <a:cs typeface="Anantason" panose="020B0604020202020204" charset="-34"/>
                  </a:rPr>
                  <a:t>This Optimization problem is solved using Trust Region Reflective Algorithm.</a:t>
                </a:r>
              </a:p>
            </p:txBody>
          </p:sp>
        </mc:Choice>
        <mc:Fallback xmlns="">
          <p:sp>
            <p:nvSpPr>
              <p:cNvPr id="4" name="TextBox 4"/>
              <p:cNvSpPr txBox="1">
                <a:spLocks noRot="1" noChangeAspect="1" noMove="1" noResize="1" noEditPoints="1" noAdjustHandles="1" noChangeArrowheads="1" noChangeShapeType="1" noTextEdit="1"/>
              </p:cNvSpPr>
              <p:nvPr/>
            </p:nvSpPr>
            <p:spPr>
              <a:xfrm>
                <a:off x="14614" y="2247900"/>
                <a:ext cx="18288000" cy="7386638"/>
              </a:xfrm>
              <a:prstGeom prst="rect">
                <a:avLst/>
              </a:prstGeom>
              <a:blipFill>
                <a:blip r:embed="rId4"/>
                <a:stretch>
                  <a:fillRect t="-1156" r="-1933" b="-20479"/>
                </a:stretch>
              </a:blipFill>
            </p:spPr>
            <p:txBody>
              <a:bodyPr/>
              <a:lstStyle/>
              <a:p>
                <a:r>
                  <a:rPr lang="en-IN">
                    <a:noFill/>
                  </a:rPr>
                  <a:t> </a:t>
                </a:r>
              </a:p>
            </p:txBody>
          </p:sp>
        </mc:Fallback>
      </mc:AlternateContent>
    </p:spTree>
    <p:extLst>
      <p:ext uri="{BB962C8B-B14F-4D97-AF65-F5344CB8AC3E}">
        <p14:creationId xmlns:p14="http://schemas.microsoft.com/office/powerpoint/2010/main" val="1976653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0" y="0"/>
            <a:ext cx="18288000" cy="10287000"/>
          </a:xfrm>
          <a:prstGeom prst="rect">
            <a:avLst/>
          </a:prstGeom>
        </p:spPr>
      </p:pic>
      <p:sp>
        <p:nvSpPr>
          <p:cNvPr id="6" name="Freeform 4">
            <a:extLst>
              <a:ext uri="{FF2B5EF4-FFF2-40B4-BE49-F238E27FC236}">
                <a16:creationId xmlns:a16="http://schemas.microsoft.com/office/drawing/2014/main" id="{4DC2BB90-FAEF-6D56-CA90-75CBC2F6AC9D}"/>
              </a:ext>
            </a:extLst>
          </p:cNvPr>
          <p:cNvSpPr/>
          <p:nvPr/>
        </p:nvSpPr>
        <p:spPr>
          <a:xfrm>
            <a:off x="227319" y="3695700"/>
            <a:ext cx="5861754" cy="6358905"/>
          </a:xfrm>
          <a:custGeom>
            <a:avLst/>
            <a:gdLst/>
            <a:ahLst/>
            <a:cxnLst/>
            <a:rect l="l" t="t" r="r" b="b"/>
            <a:pathLst>
              <a:path w="5861754" h="6358905">
                <a:moveTo>
                  <a:pt x="0" y="0"/>
                </a:moveTo>
                <a:lnTo>
                  <a:pt x="5861754" y="0"/>
                </a:lnTo>
                <a:lnTo>
                  <a:pt x="5861754" y="6358905"/>
                </a:lnTo>
                <a:lnTo>
                  <a:pt x="0" y="63589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 name="Freeform 7">
            <a:extLst>
              <a:ext uri="{FF2B5EF4-FFF2-40B4-BE49-F238E27FC236}">
                <a16:creationId xmlns:a16="http://schemas.microsoft.com/office/drawing/2014/main" id="{B9F0690E-6257-38F8-FC0C-1ABF590DB6B6}"/>
              </a:ext>
            </a:extLst>
          </p:cNvPr>
          <p:cNvSpPr/>
          <p:nvPr/>
        </p:nvSpPr>
        <p:spPr>
          <a:xfrm>
            <a:off x="7543800" y="-952500"/>
            <a:ext cx="10367048" cy="10677671"/>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3" name="TextBox 3"/>
          <p:cNvSpPr txBox="1"/>
          <p:nvPr/>
        </p:nvSpPr>
        <p:spPr>
          <a:xfrm>
            <a:off x="1" y="723900"/>
            <a:ext cx="18211800" cy="1479123"/>
          </a:xfrm>
          <a:prstGeom prst="rect">
            <a:avLst/>
          </a:prstGeom>
        </p:spPr>
        <p:txBody>
          <a:bodyPr wrap="square" lIns="0" tIns="0" rIns="0" bIns="0" rtlCol="0" anchor="t">
            <a:spAutoFit/>
          </a:bodyPr>
          <a:lstStyle/>
          <a:p>
            <a:pPr algn="ctr">
              <a:lnSpc>
                <a:spcPts val="12880"/>
              </a:lnSpc>
            </a:pPr>
            <a:r>
              <a:rPr lang="en-US" sz="6000" dirty="0">
                <a:solidFill>
                  <a:srgbClr val="000000"/>
                </a:solidFill>
                <a:latin typeface="Canva Sans Bold"/>
              </a:rPr>
              <a:t>Parsing Block Construction Process</a:t>
            </a:r>
          </a:p>
        </p:txBody>
      </p:sp>
      <p:sp>
        <p:nvSpPr>
          <p:cNvPr id="4" name="TextBox 4"/>
          <p:cNvSpPr txBox="1"/>
          <p:nvPr/>
        </p:nvSpPr>
        <p:spPr>
          <a:xfrm>
            <a:off x="0" y="2688126"/>
            <a:ext cx="18288000" cy="615553"/>
          </a:xfrm>
          <a:prstGeom prst="rect">
            <a:avLst/>
          </a:prstGeom>
        </p:spPr>
        <p:txBody>
          <a:bodyPr lIns="0" tIns="0" rIns="0" bIns="0" rtlCol="0" anchor="t">
            <a:spAutoFit/>
          </a:bodyPr>
          <a:lstStyle/>
          <a:p>
            <a:pPr marL="367029" lvl="1">
              <a:lnSpc>
                <a:spcPts val="4759"/>
              </a:lnSpc>
            </a:pPr>
            <a:r>
              <a:rPr lang="en-US" sz="3399" dirty="0">
                <a:solidFill>
                  <a:srgbClr val="000000"/>
                </a:solidFill>
                <a:latin typeface="Anantason" panose="020B0604020202020204" charset="-34"/>
                <a:cs typeface="Anantason" panose="020B0604020202020204" charset="-34"/>
              </a:rPr>
              <a:t>All the procedure discussed are used to parse the videos of DUPLO block building activities.</a:t>
            </a:r>
          </a:p>
        </p:txBody>
      </p:sp>
      <p:pic>
        <p:nvPicPr>
          <p:cNvPr id="8" name="Picture 7">
            <a:extLst>
              <a:ext uri="{FF2B5EF4-FFF2-40B4-BE49-F238E27FC236}">
                <a16:creationId xmlns:a16="http://schemas.microsoft.com/office/drawing/2014/main" id="{0DA35567-6E73-94ED-ADC6-96BFDCBF31DD}"/>
              </a:ext>
            </a:extLst>
          </p:cNvPr>
          <p:cNvPicPr>
            <a:picLocks noChangeAspect="1"/>
          </p:cNvPicPr>
          <p:nvPr/>
        </p:nvPicPr>
        <p:blipFill>
          <a:blip r:embed="rId8"/>
          <a:stretch>
            <a:fillRect/>
          </a:stretch>
        </p:blipFill>
        <p:spPr>
          <a:xfrm>
            <a:off x="12819015" y="3857217"/>
            <a:ext cx="5242309" cy="6035869"/>
          </a:xfrm>
          <a:prstGeom prst="rect">
            <a:avLst/>
          </a:prstGeom>
        </p:spPr>
      </p:pic>
      <p:pic>
        <p:nvPicPr>
          <p:cNvPr id="10" name="Picture 9">
            <a:extLst>
              <a:ext uri="{FF2B5EF4-FFF2-40B4-BE49-F238E27FC236}">
                <a16:creationId xmlns:a16="http://schemas.microsoft.com/office/drawing/2014/main" id="{D1552EA8-BF1C-2B66-A66D-36C64C977069}"/>
              </a:ext>
            </a:extLst>
          </p:cNvPr>
          <p:cNvPicPr>
            <a:picLocks noChangeAspect="1"/>
          </p:cNvPicPr>
          <p:nvPr/>
        </p:nvPicPr>
        <p:blipFill>
          <a:blip r:embed="rId9"/>
          <a:stretch>
            <a:fillRect/>
          </a:stretch>
        </p:blipFill>
        <p:spPr>
          <a:xfrm>
            <a:off x="256947" y="3857217"/>
            <a:ext cx="5903050" cy="6035869"/>
          </a:xfrm>
          <a:prstGeom prst="rect">
            <a:avLst/>
          </a:prstGeom>
        </p:spPr>
      </p:pic>
      <p:sp>
        <p:nvSpPr>
          <p:cNvPr id="13" name="TextBox 12">
            <a:extLst>
              <a:ext uri="{FF2B5EF4-FFF2-40B4-BE49-F238E27FC236}">
                <a16:creationId xmlns:a16="http://schemas.microsoft.com/office/drawing/2014/main" id="{DDB9E7B9-2A9E-922A-B639-D7F14C0AD838}"/>
              </a:ext>
            </a:extLst>
          </p:cNvPr>
          <p:cNvSpPr txBox="1"/>
          <p:nvPr/>
        </p:nvSpPr>
        <p:spPr>
          <a:xfrm>
            <a:off x="6939362" y="4692480"/>
            <a:ext cx="4506288" cy="3785652"/>
          </a:xfrm>
          <a:prstGeom prst="rect">
            <a:avLst/>
          </a:prstGeom>
          <a:noFill/>
        </p:spPr>
        <p:txBody>
          <a:bodyPr wrap="square" rtlCol="0">
            <a:spAutoFit/>
          </a:bodyPr>
          <a:lstStyle/>
          <a:p>
            <a:pPr algn="ctr"/>
            <a:r>
              <a:rPr lang="en-US" sz="4000" dirty="0"/>
              <a:t>These data were recorded during behavioral experiments studying early childhood</a:t>
            </a:r>
            <a:endParaRPr lang="en-IN" sz="4000" dirty="0"/>
          </a:p>
        </p:txBody>
      </p:sp>
    </p:spTree>
    <p:extLst>
      <p:ext uri="{BB962C8B-B14F-4D97-AF65-F5344CB8AC3E}">
        <p14:creationId xmlns:p14="http://schemas.microsoft.com/office/powerpoint/2010/main" val="955597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14614" y="0"/>
            <a:ext cx="18288000" cy="10287000"/>
          </a:xfrm>
          <a:prstGeom prst="rect">
            <a:avLst/>
          </a:prstGeom>
        </p:spPr>
      </p:pic>
      <p:pic>
        <p:nvPicPr>
          <p:cNvPr id="6" name="Picture 5">
            <a:extLst>
              <a:ext uri="{FF2B5EF4-FFF2-40B4-BE49-F238E27FC236}">
                <a16:creationId xmlns:a16="http://schemas.microsoft.com/office/drawing/2014/main" id="{F7750BFC-B541-6866-DA2B-73932ADE28B1}"/>
              </a:ext>
            </a:extLst>
          </p:cNvPr>
          <p:cNvPicPr>
            <a:picLocks noChangeAspect="1"/>
          </p:cNvPicPr>
          <p:nvPr/>
        </p:nvPicPr>
        <p:blipFill>
          <a:blip r:embed="rId4"/>
          <a:stretch>
            <a:fillRect/>
          </a:stretch>
        </p:blipFill>
        <p:spPr>
          <a:xfrm>
            <a:off x="13363896" y="5226583"/>
            <a:ext cx="4499594" cy="3520786"/>
          </a:xfrm>
          <a:prstGeom prst="rect">
            <a:avLst/>
          </a:prstGeom>
        </p:spPr>
      </p:pic>
      <p:sp>
        <p:nvSpPr>
          <p:cNvPr id="3" name="TextBox 3"/>
          <p:cNvSpPr txBox="1"/>
          <p:nvPr/>
        </p:nvSpPr>
        <p:spPr>
          <a:xfrm>
            <a:off x="3657600" y="0"/>
            <a:ext cx="10220445" cy="1439368"/>
          </a:xfrm>
          <a:prstGeom prst="rect">
            <a:avLst/>
          </a:prstGeom>
        </p:spPr>
        <p:txBody>
          <a:bodyPr wrap="square" lIns="0" tIns="0" rIns="0" bIns="0" rtlCol="0" anchor="t">
            <a:spAutoFit/>
          </a:bodyPr>
          <a:lstStyle/>
          <a:p>
            <a:pPr algn="ctr">
              <a:lnSpc>
                <a:spcPts val="12880"/>
              </a:lnSpc>
            </a:pPr>
            <a:r>
              <a:rPr lang="en-US" sz="6000" dirty="0">
                <a:solidFill>
                  <a:srgbClr val="000000"/>
                </a:solidFill>
                <a:latin typeface="Canva Sans Bold"/>
              </a:rPr>
              <a:t>Image Preprocessing</a:t>
            </a:r>
          </a:p>
        </p:txBody>
      </p:sp>
      <p:sp>
        <p:nvSpPr>
          <p:cNvPr id="4" name="TextBox 4"/>
          <p:cNvSpPr txBox="1"/>
          <p:nvPr/>
        </p:nvSpPr>
        <p:spPr>
          <a:xfrm>
            <a:off x="-76200" y="1790700"/>
            <a:ext cx="18288000" cy="3077766"/>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Background Subtraction</a:t>
            </a:r>
          </a:p>
          <a:p>
            <a:pPr marL="1281429" lvl="2" indent="-457200">
              <a:lnSpc>
                <a:spcPts val="4759"/>
              </a:lnSpc>
              <a:buFont typeface="Arial" panose="020B0604020202020204" pitchFamily="34" charset="0"/>
              <a:buChar char="•"/>
            </a:pPr>
            <a:r>
              <a:rPr lang="en-US" sz="2400" dirty="0">
                <a:solidFill>
                  <a:srgbClr val="000000"/>
                </a:solidFill>
                <a:latin typeface="Anantason" panose="020B0604020202020204" charset="-34"/>
                <a:cs typeface="Anantason" panose="020B0604020202020204" charset="-34"/>
              </a:rPr>
              <a:t>A plane is fitted to the depth image, allowing for the identification of the background region.</a:t>
            </a:r>
          </a:p>
          <a:p>
            <a:pPr marL="1281429" lvl="2" indent="-457200">
              <a:lnSpc>
                <a:spcPts val="4759"/>
              </a:lnSpc>
              <a:buFont typeface="Arial" panose="020B0604020202020204" pitchFamily="34" charset="0"/>
              <a:buChar char="•"/>
            </a:pPr>
            <a:r>
              <a:rPr lang="en-US" sz="2400" dirty="0">
                <a:solidFill>
                  <a:srgbClr val="000000"/>
                </a:solidFill>
                <a:latin typeface="Anantason" panose="020B0604020202020204" charset="-34"/>
                <a:cs typeface="Anantason" panose="020B0604020202020204" charset="-34"/>
              </a:rPr>
              <a:t>Pixels within a certain distance from the fitted plane are masked out, effectively removing the background from the image.</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Semantic Segmentation</a:t>
            </a:r>
          </a:p>
          <a:p>
            <a:pPr marL="367029" lvl="1">
              <a:lnSpc>
                <a:spcPts val="4759"/>
              </a:lnSpc>
            </a:pPr>
            <a:r>
              <a:rPr lang="en-US" sz="3399" dirty="0">
                <a:solidFill>
                  <a:srgbClr val="000000"/>
                </a:solidFill>
                <a:latin typeface="Anantason" panose="020B0604020202020204" charset="-34"/>
                <a:cs typeface="Anantason" panose="020B0604020202020204" charset="-34"/>
              </a:rPr>
              <a:t>	</a:t>
            </a:r>
            <a:r>
              <a:rPr lang="en-US" sz="2000" dirty="0">
                <a:solidFill>
                  <a:srgbClr val="000000"/>
                </a:solidFill>
                <a:latin typeface="Anantason" panose="020B0604020202020204" charset="-34"/>
                <a:cs typeface="Anantason" panose="020B0604020202020204" charset="-34"/>
              </a:rPr>
              <a:t>Semantic segmentation is necessary due to the presence of hands and other objects in the frame that can confound the analysis.</a:t>
            </a:r>
          </a:p>
        </p:txBody>
      </p:sp>
      <p:sp>
        <p:nvSpPr>
          <p:cNvPr id="7" name="TextBox 6">
            <a:extLst>
              <a:ext uri="{FF2B5EF4-FFF2-40B4-BE49-F238E27FC236}">
                <a16:creationId xmlns:a16="http://schemas.microsoft.com/office/drawing/2014/main" id="{CA704011-088C-D3C7-989B-E8DB04A236A4}"/>
              </a:ext>
            </a:extLst>
          </p:cNvPr>
          <p:cNvSpPr txBox="1"/>
          <p:nvPr/>
        </p:nvSpPr>
        <p:spPr>
          <a:xfrm>
            <a:off x="-110647" y="4868467"/>
            <a:ext cx="6761968" cy="4932119"/>
          </a:xfrm>
          <a:prstGeom prst="rect">
            <a:avLst/>
          </a:prstGeom>
          <a:noFill/>
        </p:spPr>
        <p:txBody>
          <a:bodyPr wrap="square" rtlCol="0">
            <a:spAutoFit/>
          </a:bodyPr>
          <a:lstStyle/>
          <a:p>
            <a:pPr marL="1191259" lvl="2" indent="-367030">
              <a:lnSpc>
                <a:spcPts val="4759"/>
              </a:lnSpc>
              <a:buFont typeface="Arial"/>
              <a:buChar char="•"/>
            </a:pPr>
            <a:r>
              <a:rPr lang="en-US" sz="3600" dirty="0">
                <a:solidFill>
                  <a:srgbClr val="000000"/>
                </a:solidFill>
                <a:latin typeface="Anantason" panose="020B0604020202020204" charset="-34"/>
                <a:cs typeface="Anantason" panose="020B0604020202020204" charset="-34"/>
              </a:rPr>
              <a:t>Pixel Level Classification :</a:t>
            </a:r>
          </a:p>
          <a:p>
            <a:pPr marL="824229" lvl="2">
              <a:lnSpc>
                <a:spcPts val="4759"/>
              </a:lnSpc>
            </a:pPr>
            <a:r>
              <a:rPr lang="en-US" dirty="0">
                <a:solidFill>
                  <a:srgbClr val="000000"/>
                </a:solidFill>
                <a:latin typeface="Anantason" panose="020B0604020202020204" charset="-34"/>
                <a:cs typeface="Anantason" panose="020B0604020202020204" charset="-34"/>
              </a:rPr>
              <a:t>To address the effects of partial occlusions, a classifier is needed to determine whether pixels belong to blocks or hands in the foreground of an image. Two classes are defined: c0 for block pixels and c1 for hand pixels. A proxy dataset is constructed by combining keyframes assumed to be without hands and images from a child's play dataset assumed to contain some portion of a hand.</a:t>
            </a:r>
          </a:p>
        </p:txBody>
      </p:sp>
      <p:sp>
        <p:nvSpPr>
          <p:cNvPr id="8" name="TextBox 7">
            <a:extLst>
              <a:ext uri="{FF2B5EF4-FFF2-40B4-BE49-F238E27FC236}">
                <a16:creationId xmlns:a16="http://schemas.microsoft.com/office/drawing/2014/main" id="{2C7B6080-4802-6ACA-3A08-FCEC246A4256}"/>
              </a:ext>
            </a:extLst>
          </p:cNvPr>
          <p:cNvSpPr txBox="1"/>
          <p:nvPr/>
        </p:nvSpPr>
        <p:spPr>
          <a:xfrm>
            <a:off x="6248400" y="4868466"/>
            <a:ext cx="6767186" cy="4932119"/>
          </a:xfrm>
          <a:prstGeom prst="rect">
            <a:avLst/>
          </a:prstGeom>
          <a:noFill/>
        </p:spPr>
        <p:txBody>
          <a:bodyPr wrap="square" rtlCol="0">
            <a:spAutoFit/>
          </a:bodyPr>
          <a:lstStyle/>
          <a:p>
            <a:pPr marL="1191259" lvl="2" indent="-367030">
              <a:lnSpc>
                <a:spcPts val="4759"/>
              </a:lnSpc>
              <a:buFont typeface="Arial"/>
              <a:buChar char="•"/>
            </a:pPr>
            <a:r>
              <a:rPr lang="en-US" sz="3600" dirty="0">
                <a:solidFill>
                  <a:srgbClr val="000000"/>
                </a:solidFill>
                <a:latin typeface="Anantason" panose="020B0604020202020204" charset="-34"/>
                <a:cs typeface="Anantason" panose="020B0604020202020204" charset="-34"/>
              </a:rPr>
              <a:t>Segment level Classification: </a:t>
            </a:r>
          </a:p>
          <a:p>
            <a:pPr marL="824229" lvl="2">
              <a:lnSpc>
                <a:spcPts val="4759"/>
              </a:lnSpc>
            </a:pPr>
            <a:r>
              <a:rPr lang="en-US" dirty="0">
                <a:solidFill>
                  <a:srgbClr val="000000"/>
                </a:solidFill>
                <a:latin typeface="Anantason" panose="020B0604020202020204" charset="-34"/>
                <a:cs typeface="Anantason" panose="020B0604020202020204" charset="-34"/>
              </a:rPr>
              <a:t>Frames are segmented into super pixels. Then Segments larger than a threshold are assigned to the background class to avoid detecting obviously incorrect objects. Contiguous pixels assigned to the same class are grouped, resulting in a set of segments that are used as object proposals.</a:t>
            </a:r>
          </a:p>
        </p:txBody>
      </p:sp>
    </p:spTree>
    <p:extLst>
      <p:ext uri="{BB962C8B-B14F-4D97-AF65-F5344CB8AC3E}">
        <p14:creationId xmlns:p14="http://schemas.microsoft.com/office/powerpoint/2010/main" val="1664725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999"/>
          </a:blip>
          <a:srcRect t="20433" b="20433"/>
          <a:stretch>
            <a:fillRect/>
          </a:stretch>
        </p:blipFill>
        <p:spPr>
          <a:xfrm>
            <a:off x="304800" y="800100"/>
            <a:ext cx="18288000" cy="10287000"/>
          </a:xfrm>
          <a:prstGeom prst="rect">
            <a:avLst/>
          </a:prstGeom>
        </p:spPr>
      </p:pic>
      <p:sp>
        <p:nvSpPr>
          <p:cNvPr id="3" name="TextBox 3"/>
          <p:cNvSpPr txBox="1"/>
          <p:nvPr/>
        </p:nvSpPr>
        <p:spPr>
          <a:xfrm>
            <a:off x="1028700" y="1038225"/>
            <a:ext cx="7665027" cy="1308050"/>
          </a:xfrm>
          <a:prstGeom prst="rect">
            <a:avLst/>
          </a:prstGeom>
        </p:spPr>
        <p:txBody>
          <a:bodyPr lIns="0" tIns="0" rIns="0" bIns="0" rtlCol="0" anchor="t">
            <a:spAutoFit/>
          </a:bodyPr>
          <a:lstStyle/>
          <a:p>
            <a:pPr>
              <a:lnSpc>
                <a:spcPts val="10199"/>
              </a:lnSpc>
            </a:pPr>
            <a:r>
              <a:rPr lang="en-US" sz="8499" dirty="0">
                <a:solidFill>
                  <a:srgbClr val="000000"/>
                </a:solidFill>
                <a:latin typeface="Anantason" panose="020B0604020202020204" charset="-34"/>
                <a:cs typeface="Anantason" panose="020B0604020202020204" charset="-34"/>
              </a:rPr>
              <a:t>Evaluation</a:t>
            </a:r>
          </a:p>
        </p:txBody>
      </p:sp>
      <p:sp>
        <p:nvSpPr>
          <p:cNvPr id="5" name="Freeform 5"/>
          <p:cNvSpPr/>
          <p:nvPr/>
        </p:nvSpPr>
        <p:spPr>
          <a:xfrm>
            <a:off x="14756675" y="1312078"/>
            <a:ext cx="2493100" cy="719119"/>
          </a:xfrm>
          <a:custGeom>
            <a:avLst/>
            <a:gdLst/>
            <a:ahLst/>
            <a:cxnLst/>
            <a:rect l="l" t="t" r="r" b="b"/>
            <a:pathLst>
              <a:path w="656619" h="189398">
                <a:moveTo>
                  <a:pt x="93160" y="0"/>
                </a:moveTo>
                <a:lnTo>
                  <a:pt x="563459" y="0"/>
                </a:lnTo>
                <a:cubicBezTo>
                  <a:pt x="588166" y="0"/>
                  <a:pt x="611862" y="9815"/>
                  <a:pt x="629333" y="27286"/>
                </a:cubicBezTo>
                <a:cubicBezTo>
                  <a:pt x="646804" y="44757"/>
                  <a:pt x="656619" y="68453"/>
                  <a:pt x="656619" y="93160"/>
                </a:cubicBezTo>
                <a:lnTo>
                  <a:pt x="656619" y="96237"/>
                </a:lnTo>
                <a:cubicBezTo>
                  <a:pt x="656619" y="147688"/>
                  <a:pt x="614910" y="189398"/>
                  <a:pt x="563459" y="189398"/>
                </a:cubicBezTo>
                <a:lnTo>
                  <a:pt x="93160" y="189398"/>
                </a:lnTo>
                <a:cubicBezTo>
                  <a:pt x="41709" y="189398"/>
                  <a:pt x="0" y="147688"/>
                  <a:pt x="0" y="96237"/>
                </a:cubicBezTo>
                <a:lnTo>
                  <a:pt x="0" y="93160"/>
                </a:lnTo>
                <a:cubicBezTo>
                  <a:pt x="0" y="41709"/>
                  <a:pt x="41709" y="0"/>
                  <a:pt x="93160" y="0"/>
                </a:cubicBezTo>
                <a:close/>
              </a:path>
            </a:pathLst>
          </a:custGeom>
          <a:solidFill>
            <a:srgbClr val="FFFFFF"/>
          </a:solidFill>
          <a:ln>
            <a:noFill/>
          </a:ln>
        </p:spPr>
      </p:sp>
      <p:sp>
        <p:nvSpPr>
          <p:cNvPr id="7" name="Freeform 7"/>
          <p:cNvSpPr/>
          <p:nvPr/>
        </p:nvSpPr>
        <p:spPr>
          <a:xfrm>
            <a:off x="9753600" y="604764"/>
            <a:ext cx="10367048" cy="10677671"/>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8" name="TextBox 8"/>
          <p:cNvSpPr txBox="1"/>
          <p:nvPr/>
        </p:nvSpPr>
        <p:spPr>
          <a:xfrm>
            <a:off x="96724" y="2495733"/>
            <a:ext cx="18288000" cy="4308872"/>
          </a:xfrm>
          <a:prstGeom prst="rect">
            <a:avLst/>
          </a:prstGeom>
        </p:spPr>
        <p:txBody>
          <a:bodyPr lIns="0" tIns="0" rIns="0" bIns="0" rtlCol="0" anchor="t">
            <a:spAutoFit/>
          </a:bodyPr>
          <a:lstStyle/>
          <a:p>
            <a:pPr marL="367029" lvl="1">
              <a:lnSpc>
                <a:spcPts val="4759"/>
              </a:lnSpc>
            </a:pPr>
            <a:r>
              <a:rPr lang="en-US" sz="3399" dirty="0">
                <a:solidFill>
                  <a:srgbClr val="000000"/>
                </a:solidFill>
                <a:latin typeface="Anantason" panose="020B0604020202020204" charset="-34"/>
                <a:cs typeface="Anantason" panose="020B0604020202020204" charset="-34"/>
              </a:rPr>
              <a:t>The Evaluation of the model is done on two datasets</a:t>
            </a:r>
          </a:p>
          <a:p>
            <a:pPr marL="824229" lvl="1" indent="-457200">
              <a:lnSpc>
                <a:spcPts val="4759"/>
              </a:lnSpc>
              <a:buFont typeface="Arial" panose="020B0604020202020204" pitchFamily="34" charset="0"/>
              <a:buChar char="•"/>
            </a:pPr>
            <a:r>
              <a:rPr lang="en-US" sz="3399" dirty="0">
                <a:solidFill>
                  <a:srgbClr val="000000"/>
                </a:solidFill>
                <a:latin typeface="Anantason" panose="020B0604020202020204" charset="-34"/>
                <a:cs typeface="Anantason" panose="020B0604020202020204" charset="-34"/>
              </a:rPr>
              <a:t>To assess the validity of our basic modelling assumption we use the controlled dataset, which has a clear view of every state</a:t>
            </a:r>
          </a:p>
          <a:p>
            <a:pPr marL="824229" lvl="1" indent="-457200">
              <a:lnSpc>
                <a:spcPts val="4759"/>
              </a:lnSpc>
              <a:buFont typeface="Arial" panose="020B0604020202020204" pitchFamily="34" charset="0"/>
              <a:buChar char="•"/>
            </a:pPr>
            <a:r>
              <a:rPr lang="en-US" sz="3399" dirty="0">
                <a:solidFill>
                  <a:srgbClr val="000000"/>
                </a:solidFill>
                <a:latin typeface="Anantason" panose="020B0604020202020204" charset="-34"/>
                <a:cs typeface="Anantason" panose="020B0604020202020204" charset="-34"/>
              </a:rPr>
              <a:t>To assess the robustness of the system in a real world setting, we tested on the child play dataset.</a:t>
            </a:r>
          </a:p>
          <a:p>
            <a:pPr marL="1281429" lvl="2" indent="-457200">
              <a:lnSpc>
                <a:spcPts val="4759"/>
              </a:lnSpc>
              <a:buFont typeface="Arial" panose="020B0604020202020204" pitchFamily="34" charset="0"/>
              <a:buChar char="•"/>
            </a:pPr>
            <a:r>
              <a:rPr lang="en-US" sz="3399" dirty="0">
                <a:solidFill>
                  <a:srgbClr val="000000"/>
                </a:solidFill>
                <a:latin typeface="Anantason" panose="020B0604020202020204" charset="-34"/>
                <a:cs typeface="Anantason" panose="020B0604020202020204" charset="-34"/>
              </a:rPr>
              <a:t>Since it was collected in a less controlled environment, it features complications such as occlusions, distractions, and few state changes. </a:t>
            </a:r>
          </a:p>
        </p:txBody>
      </p:sp>
    </p:spTree>
    <p:extLst>
      <p:ext uri="{BB962C8B-B14F-4D97-AF65-F5344CB8AC3E}">
        <p14:creationId xmlns:p14="http://schemas.microsoft.com/office/powerpoint/2010/main" val="1072358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999"/>
          </a:blip>
          <a:srcRect t="20433" b="20433"/>
          <a:stretch>
            <a:fillRect/>
          </a:stretch>
        </p:blipFill>
        <p:spPr>
          <a:xfrm>
            <a:off x="304800" y="800100"/>
            <a:ext cx="18288000" cy="10287000"/>
          </a:xfrm>
          <a:prstGeom prst="rect">
            <a:avLst/>
          </a:prstGeom>
        </p:spPr>
      </p:pic>
      <p:sp>
        <p:nvSpPr>
          <p:cNvPr id="5" name="Freeform 5"/>
          <p:cNvSpPr/>
          <p:nvPr/>
        </p:nvSpPr>
        <p:spPr>
          <a:xfrm>
            <a:off x="14756675" y="1312078"/>
            <a:ext cx="2493100" cy="719119"/>
          </a:xfrm>
          <a:custGeom>
            <a:avLst/>
            <a:gdLst/>
            <a:ahLst/>
            <a:cxnLst/>
            <a:rect l="l" t="t" r="r" b="b"/>
            <a:pathLst>
              <a:path w="656619" h="189398">
                <a:moveTo>
                  <a:pt x="93160" y="0"/>
                </a:moveTo>
                <a:lnTo>
                  <a:pt x="563459" y="0"/>
                </a:lnTo>
                <a:cubicBezTo>
                  <a:pt x="588166" y="0"/>
                  <a:pt x="611862" y="9815"/>
                  <a:pt x="629333" y="27286"/>
                </a:cubicBezTo>
                <a:cubicBezTo>
                  <a:pt x="646804" y="44757"/>
                  <a:pt x="656619" y="68453"/>
                  <a:pt x="656619" y="93160"/>
                </a:cubicBezTo>
                <a:lnTo>
                  <a:pt x="656619" y="96237"/>
                </a:lnTo>
                <a:cubicBezTo>
                  <a:pt x="656619" y="147688"/>
                  <a:pt x="614910" y="189398"/>
                  <a:pt x="563459" y="189398"/>
                </a:cubicBezTo>
                <a:lnTo>
                  <a:pt x="93160" y="189398"/>
                </a:lnTo>
                <a:cubicBezTo>
                  <a:pt x="41709" y="189398"/>
                  <a:pt x="0" y="147688"/>
                  <a:pt x="0" y="96237"/>
                </a:cubicBezTo>
                <a:lnTo>
                  <a:pt x="0" y="93160"/>
                </a:lnTo>
                <a:cubicBezTo>
                  <a:pt x="0" y="41709"/>
                  <a:pt x="41709" y="0"/>
                  <a:pt x="93160" y="0"/>
                </a:cubicBezTo>
                <a:close/>
              </a:path>
            </a:pathLst>
          </a:custGeom>
          <a:solidFill>
            <a:srgbClr val="FFFFFF"/>
          </a:solidFill>
          <a:ln>
            <a:noFill/>
          </a:ln>
        </p:spPr>
      </p:sp>
      <p:sp>
        <p:nvSpPr>
          <p:cNvPr id="7" name="Freeform 7"/>
          <p:cNvSpPr/>
          <p:nvPr/>
        </p:nvSpPr>
        <p:spPr>
          <a:xfrm>
            <a:off x="0" y="-106422"/>
            <a:ext cx="18288000" cy="10287000"/>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pic>
        <p:nvPicPr>
          <p:cNvPr id="6" name="Picture 5">
            <a:extLst>
              <a:ext uri="{FF2B5EF4-FFF2-40B4-BE49-F238E27FC236}">
                <a16:creationId xmlns:a16="http://schemas.microsoft.com/office/drawing/2014/main" id="{BB549B84-39A5-57E9-A4AD-12D14563C68C}"/>
              </a:ext>
            </a:extLst>
          </p:cNvPr>
          <p:cNvPicPr>
            <a:picLocks noChangeAspect="1"/>
          </p:cNvPicPr>
          <p:nvPr/>
        </p:nvPicPr>
        <p:blipFill>
          <a:blip r:embed="rId5"/>
          <a:stretch>
            <a:fillRect/>
          </a:stretch>
        </p:blipFill>
        <p:spPr>
          <a:xfrm>
            <a:off x="1855888" y="1460513"/>
            <a:ext cx="15185823" cy="7543800"/>
          </a:xfrm>
          <a:prstGeom prst="rect">
            <a:avLst/>
          </a:prstGeom>
        </p:spPr>
      </p:pic>
    </p:spTree>
    <p:extLst>
      <p:ext uri="{BB962C8B-B14F-4D97-AF65-F5344CB8AC3E}">
        <p14:creationId xmlns:p14="http://schemas.microsoft.com/office/powerpoint/2010/main" val="2846744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36" name="Picture 35">
            <a:extLst>
              <a:ext uri="{FF2B5EF4-FFF2-40B4-BE49-F238E27FC236}">
                <a16:creationId xmlns:a16="http://schemas.microsoft.com/office/drawing/2014/main" id="{794E74A1-7251-3A4A-9B54-72C7466B8035}"/>
              </a:ext>
            </a:extLst>
          </p:cNvPr>
          <p:cNvPicPr>
            <a:picLocks noChangeAspect="1"/>
          </p:cNvPicPr>
          <p:nvPr/>
        </p:nvPicPr>
        <p:blipFill>
          <a:blip r:embed="rId5"/>
          <a:stretch>
            <a:fillRect/>
          </a:stretch>
        </p:blipFill>
        <p:spPr>
          <a:xfrm>
            <a:off x="287599" y="1321076"/>
            <a:ext cx="8469286" cy="7010400"/>
          </a:xfrm>
          <a:prstGeom prst="rect">
            <a:avLst/>
          </a:prstGeom>
        </p:spPr>
      </p:pic>
      <p:pic>
        <p:nvPicPr>
          <p:cNvPr id="38" name="Picture 37">
            <a:extLst>
              <a:ext uri="{FF2B5EF4-FFF2-40B4-BE49-F238E27FC236}">
                <a16:creationId xmlns:a16="http://schemas.microsoft.com/office/drawing/2014/main" id="{94A6F999-28E4-B652-6A78-D9EB95D32E20}"/>
              </a:ext>
            </a:extLst>
          </p:cNvPr>
          <p:cNvPicPr>
            <a:picLocks noChangeAspect="1"/>
          </p:cNvPicPr>
          <p:nvPr/>
        </p:nvPicPr>
        <p:blipFill>
          <a:blip r:embed="rId6"/>
          <a:stretch>
            <a:fillRect/>
          </a:stretch>
        </p:blipFill>
        <p:spPr>
          <a:xfrm>
            <a:off x="9531116" y="1321076"/>
            <a:ext cx="8539897" cy="7035248"/>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15607001-BEB9-8D21-F60F-363F63AA52DD}"/>
                  </a:ext>
                </a:extLst>
              </p14:cNvPr>
              <p14:cNvContentPartPr/>
              <p14:nvPr/>
            </p14:nvContentPartPr>
            <p14:xfrm>
              <a:off x="5269840" y="837800"/>
              <a:ext cx="360" cy="360"/>
            </p14:xfrm>
          </p:contentPart>
        </mc:Choice>
        <mc:Fallback xmlns="">
          <p:pic>
            <p:nvPicPr>
              <p:cNvPr id="3" name="Ink 2">
                <a:extLst>
                  <a:ext uri="{FF2B5EF4-FFF2-40B4-BE49-F238E27FC236}">
                    <a16:creationId xmlns:a16="http://schemas.microsoft.com/office/drawing/2014/main" id="{15607001-BEB9-8D21-F60F-363F63AA52DD}"/>
                  </a:ext>
                </a:extLst>
              </p:cNvPr>
              <p:cNvPicPr/>
              <p:nvPr/>
            </p:nvPicPr>
            <p:blipFill>
              <a:blip r:embed="rId8"/>
              <a:stretch>
                <a:fillRect/>
              </a:stretch>
            </p:blipFill>
            <p:spPr>
              <a:xfrm>
                <a:off x="5252200" y="8201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586043D-8448-4963-6D05-753FF9630AD1}"/>
                  </a:ext>
                </a:extLst>
              </p14:cNvPr>
              <p14:cNvContentPartPr/>
              <p14:nvPr/>
            </p14:nvContentPartPr>
            <p14:xfrm>
              <a:off x="1472200" y="2793680"/>
              <a:ext cx="1190160" cy="100080"/>
            </p14:xfrm>
          </p:contentPart>
        </mc:Choice>
        <mc:Fallback xmlns="">
          <p:pic>
            <p:nvPicPr>
              <p:cNvPr id="4" name="Ink 3">
                <a:extLst>
                  <a:ext uri="{FF2B5EF4-FFF2-40B4-BE49-F238E27FC236}">
                    <a16:creationId xmlns:a16="http://schemas.microsoft.com/office/drawing/2014/main" id="{D586043D-8448-4963-6D05-753FF9630AD1}"/>
                  </a:ext>
                </a:extLst>
              </p:cNvPr>
              <p:cNvPicPr/>
              <p:nvPr/>
            </p:nvPicPr>
            <p:blipFill>
              <a:blip r:embed="rId10"/>
              <a:stretch>
                <a:fillRect/>
              </a:stretch>
            </p:blipFill>
            <p:spPr>
              <a:xfrm>
                <a:off x="1454560" y="2776040"/>
                <a:ext cx="1225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93FB991D-DA73-69E0-C30B-E68710282A5B}"/>
                  </a:ext>
                </a:extLst>
              </p14:cNvPr>
              <p14:cNvContentPartPr/>
              <p14:nvPr/>
            </p14:nvContentPartPr>
            <p14:xfrm>
              <a:off x="1430960" y="2852560"/>
              <a:ext cx="889200" cy="61200"/>
            </p14:xfrm>
          </p:contentPart>
        </mc:Choice>
        <mc:Fallback xmlns="">
          <p:pic>
            <p:nvPicPr>
              <p:cNvPr id="5" name="Ink 4">
                <a:extLst>
                  <a:ext uri="{FF2B5EF4-FFF2-40B4-BE49-F238E27FC236}">
                    <a16:creationId xmlns:a16="http://schemas.microsoft.com/office/drawing/2014/main" id="{93FB991D-DA73-69E0-C30B-E68710282A5B}"/>
                  </a:ext>
                </a:extLst>
              </p:cNvPr>
              <p:cNvPicPr/>
              <p:nvPr/>
            </p:nvPicPr>
            <p:blipFill>
              <a:blip r:embed="rId12"/>
              <a:stretch>
                <a:fillRect/>
              </a:stretch>
            </p:blipFill>
            <p:spPr>
              <a:xfrm>
                <a:off x="1413320" y="2834560"/>
                <a:ext cx="924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B1403B32-086F-3EC7-D074-4585397C47F0}"/>
                  </a:ext>
                </a:extLst>
              </p14:cNvPr>
              <p14:cNvContentPartPr/>
              <p14:nvPr/>
            </p14:nvContentPartPr>
            <p14:xfrm>
              <a:off x="2070320" y="2620360"/>
              <a:ext cx="379440" cy="167400"/>
            </p14:xfrm>
          </p:contentPart>
        </mc:Choice>
        <mc:Fallback xmlns="">
          <p:pic>
            <p:nvPicPr>
              <p:cNvPr id="6" name="Ink 5">
                <a:extLst>
                  <a:ext uri="{FF2B5EF4-FFF2-40B4-BE49-F238E27FC236}">
                    <a16:creationId xmlns:a16="http://schemas.microsoft.com/office/drawing/2014/main" id="{B1403B32-086F-3EC7-D074-4585397C47F0}"/>
                  </a:ext>
                </a:extLst>
              </p:cNvPr>
              <p:cNvPicPr/>
              <p:nvPr/>
            </p:nvPicPr>
            <p:blipFill>
              <a:blip r:embed="rId14"/>
              <a:stretch>
                <a:fillRect/>
              </a:stretch>
            </p:blipFill>
            <p:spPr>
              <a:xfrm>
                <a:off x="2052680" y="2602720"/>
                <a:ext cx="415080" cy="203040"/>
              </a:xfrm>
              <a:prstGeom prst="rect">
                <a:avLst/>
              </a:prstGeom>
            </p:spPr>
          </p:pic>
        </mc:Fallback>
      </mc:AlternateContent>
      <p:grpSp>
        <p:nvGrpSpPr>
          <p:cNvPr id="15" name="Group 14">
            <a:extLst>
              <a:ext uri="{FF2B5EF4-FFF2-40B4-BE49-F238E27FC236}">
                <a16:creationId xmlns:a16="http://schemas.microsoft.com/office/drawing/2014/main" id="{58F360BB-D9A7-7CD3-A35E-75A5E67AE681}"/>
              </a:ext>
            </a:extLst>
          </p:cNvPr>
          <p:cNvGrpSpPr/>
          <p:nvPr/>
        </p:nvGrpSpPr>
        <p:grpSpPr>
          <a:xfrm>
            <a:off x="10630160" y="3408400"/>
            <a:ext cx="1009800" cy="280800"/>
            <a:chOff x="10630160" y="3408400"/>
            <a:chExt cx="1009800" cy="280800"/>
          </a:xfrm>
        </p:grpSpPr>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78639CBA-7B91-36E9-D90A-24061E5DD648}"/>
                    </a:ext>
                  </a:extLst>
                </p14:cNvPr>
                <p14:cNvContentPartPr/>
                <p14:nvPr/>
              </p14:nvContentPartPr>
              <p14:xfrm>
                <a:off x="10737440" y="3408400"/>
                <a:ext cx="851040" cy="250560"/>
              </p14:xfrm>
            </p:contentPart>
          </mc:Choice>
          <mc:Fallback xmlns="">
            <p:pic>
              <p:nvPicPr>
                <p:cNvPr id="7" name="Ink 6">
                  <a:extLst>
                    <a:ext uri="{FF2B5EF4-FFF2-40B4-BE49-F238E27FC236}">
                      <a16:creationId xmlns:a16="http://schemas.microsoft.com/office/drawing/2014/main" id="{78639CBA-7B91-36E9-D90A-24061E5DD648}"/>
                    </a:ext>
                  </a:extLst>
                </p:cNvPr>
                <p:cNvPicPr/>
                <p:nvPr/>
              </p:nvPicPr>
              <p:blipFill>
                <a:blip r:embed="rId16"/>
                <a:stretch>
                  <a:fillRect/>
                </a:stretch>
              </p:blipFill>
              <p:spPr>
                <a:xfrm>
                  <a:off x="10719800" y="3390760"/>
                  <a:ext cx="8866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979CD126-838E-4CEB-7C49-28ECEAC2D57D}"/>
                    </a:ext>
                  </a:extLst>
                </p14:cNvPr>
                <p14:cNvContentPartPr/>
                <p14:nvPr/>
              </p14:nvContentPartPr>
              <p14:xfrm>
                <a:off x="10788920" y="3503080"/>
                <a:ext cx="851040" cy="156600"/>
              </p14:xfrm>
            </p:contentPart>
          </mc:Choice>
          <mc:Fallback xmlns="">
            <p:pic>
              <p:nvPicPr>
                <p:cNvPr id="8" name="Ink 7">
                  <a:extLst>
                    <a:ext uri="{FF2B5EF4-FFF2-40B4-BE49-F238E27FC236}">
                      <a16:creationId xmlns:a16="http://schemas.microsoft.com/office/drawing/2014/main" id="{979CD126-838E-4CEB-7C49-28ECEAC2D57D}"/>
                    </a:ext>
                  </a:extLst>
                </p:cNvPr>
                <p:cNvPicPr/>
                <p:nvPr/>
              </p:nvPicPr>
              <p:blipFill>
                <a:blip r:embed="rId18"/>
                <a:stretch>
                  <a:fillRect/>
                </a:stretch>
              </p:blipFill>
              <p:spPr>
                <a:xfrm>
                  <a:off x="10770920" y="3485080"/>
                  <a:ext cx="8866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0FDFAFCD-EE51-F8D4-6876-A76683CE9ECE}"/>
                    </a:ext>
                  </a:extLst>
                </p14:cNvPr>
                <p14:cNvContentPartPr/>
                <p14:nvPr/>
              </p14:nvContentPartPr>
              <p14:xfrm>
                <a:off x="10630160" y="3534400"/>
                <a:ext cx="1002240" cy="154800"/>
              </p14:xfrm>
            </p:contentPart>
          </mc:Choice>
          <mc:Fallback xmlns="">
            <p:pic>
              <p:nvPicPr>
                <p:cNvPr id="10" name="Ink 9">
                  <a:extLst>
                    <a:ext uri="{FF2B5EF4-FFF2-40B4-BE49-F238E27FC236}">
                      <a16:creationId xmlns:a16="http://schemas.microsoft.com/office/drawing/2014/main" id="{0FDFAFCD-EE51-F8D4-6876-A76683CE9ECE}"/>
                    </a:ext>
                  </a:extLst>
                </p:cNvPr>
                <p:cNvPicPr/>
                <p:nvPr/>
              </p:nvPicPr>
              <p:blipFill>
                <a:blip r:embed="rId20"/>
                <a:stretch>
                  <a:fillRect/>
                </a:stretch>
              </p:blipFill>
              <p:spPr>
                <a:xfrm>
                  <a:off x="10612520" y="3516760"/>
                  <a:ext cx="1037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1F9385E9-D93F-6737-EBC7-FF6F95D81B92}"/>
                    </a:ext>
                  </a:extLst>
                </p14:cNvPr>
                <p14:cNvContentPartPr/>
                <p14:nvPr/>
              </p14:nvContentPartPr>
              <p14:xfrm>
                <a:off x="11144240" y="3687760"/>
                <a:ext cx="6120" cy="360"/>
              </p14:xfrm>
            </p:contentPart>
          </mc:Choice>
          <mc:Fallback xmlns="">
            <p:pic>
              <p:nvPicPr>
                <p:cNvPr id="11" name="Ink 10">
                  <a:extLst>
                    <a:ext uri="{FF2B5EF4-FFF2-40B4-BE49-F238E27FC236}">
                      <a16:creationId xmlns:a16="http://schemas.microsoft.com/office/drawing/2014/main" id="{1F9385E9-D93F-6737-EBC7-FF6F95D81B92}"/>
                    </a:ext>
                  </a:extLst>
                </p:cNvPr>
                <p:cNvPicPr/>
                <p:nvPr/>
              </p:nvPicPr>
              <p:blipFill>
                <a:blip r:embed="rId22"/>
                <a:stretch>
                  <a:fillRect/>
                </a:stretch>
              </p:blipFill>
              <p:spPr>
                <a:xfrm>
                  <a:off x="11126600" y="3670120"/>
                  <a:ext cx="41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D0C09A82-0465-7A47-BCCE-E53947D5BE33}"/>
                    </a:ext>
                  </a:extLst>
                </p14:cNvPr>
                <p14:cNvContentPartPr/>
                <p14:nvPr/>
              </p14:nvContentPartPr>
              <p14:xfrm>
                <a:off x="11382920" y="3595960"/>
                <a:ext cx="81360" cy="77760"/>
              </p14:xfrm>
            </p:contentPart>
          </mc:Choice>
          <mc:Fallback xmlns="">
            <p:pic>
              <p:nvPicPr>
                <p:cNvPr id="13" name="Ink 12">
                  <a:extLst>
                    <a:ext uri="{FF2B5EF4-FFF2-40B4-BE49-F238E27FC236}">
                      <a16:creationId xmlns:a16="http://schemas.microsoft.com/office/drawing/2014/main" id="{D0C09A82-0465-7A47-BCCE-E53947D5BE33}"/>
                    </a:ext>
                  </a:extLst>
                </p:cNvPr>
                <p:cNvPicPr/>
                <p:nvPr/>
              </p:nvPicPr>
              <p:blipFill>
                <a:blip r:embed="rId24"/>
                <a:stretch>
                  <a:fillRect/>
                </a:stretch>
              </p:blipFill>
              <p:spPr>
                <a:xfrm>
                  <a:off x="11364920" y="3577960"/>
                  <a:ext cx="117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46096112-BAE4-1619-C369-E2532BBE8D21}"/>
                    </a:ext>
                  </a:extLst>
                </p14:cNvPr>
                <p14:cNvContentPartPr/>
                <p14:nvPr/>
              </p14:nvContentPartPr>
              <p14:xfrm>
                <a:off x="11440160" y="3642040"/>
                <a:ext cx="360" cy="360"/>
              </p14:xfrm>
            </p:contentPart>
          </mc:Choice>
          <mc:Fallback xmlns="">
            <p:pic>
              <p:nvPicPr>
                <p:cNvPr id="14" name="Ink 13">
                  <a:extLst>
                    <a:ext uri="{FF2B5EF4-FFF2-40B4-BE49-F238E27FC236}">
                      <a16:creationId xmlns:a16="http://schemas.microsoft.com/office/drawing/2014/main" id="{46096112-BAE4-1619-C369-E2532BBE8D21}"/>
                    </a:ext>
                  </a:extLst>
                </p:cNvPr>
                <p:cNvPicPr/>
                <p:nvPr/>
              </p:nvPicPr>
              <p:blipFill>
                <a:blip r:embed="rId26"/>
                <a:stretch>
                  <a:fillRect/>
                </a:stretch>
              </p:blipFill>
              <p:spPr>
                <a:xfrm>
                  <a:off x="11422160" y="3624400"/>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B08276F1-C00E-FDC4-CCC5-582EDAD409E3}"/>
                  </a:ext>
                </a:extLst>
              </p14:cNvPr>
              <p14:cNvContentPartPr/>
              <p14:nvPr/>
            </p14:nvContentPartPr>
            <p14:xfrm>
              <a:off x="13671800" y="2300320"/>
              <a:ext cx="828000" cy="354240"/>
            </p14:xfrm>
          </p:contentPart>
        </mc:Choice>
        <mc:Fallback xmlns="">
          <p:pic>
            <p:nvPicPr>
              <p:cNvPr id="16" name="Ink 15">
                <a:extLst>
                  <a:ext uri="{FF2B5EF4-FFF2-40B4-BE49-F238E27FC236}">
                    <a16:creationId xmlns:a16="http://schemas.microsoft.com/office/drawing/2014/main" id="{B08276F1-C00E-FDC4-CCC5-582EDAD409E3}"/>
                  </a:ext>
                </a:extLst>
              </p:cNvPr>
              <p:cNvPicPr/>
              <p:nvPr/>
            </p:nvPicPr>
            <p:blipFill>
              <a:blip r:embed="rId28"/>
              <a:stretch>
                <a:fillRect/>
              </a:stretch>
            </p:blipFill>
            <p:spPr>
              <a:xfrm>
                <a:off x="13654160" y="2282320"/>
                <a:ext cx="86364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69F40F71-C276-A1DD-6F91-A1AADE724D6B}"/>
                  </a:ext>
                </a:extLst>
              </p14:cNvPr>
              <p14:cNvContentPartPr/>
              <p14:nvPr/>
            </p14:nvContentPartPr>
            <p14:xfrm>
              <a:off x="13929048" y="2375232"/>
              <a:ext cx="633960" cy="360"/>
            </p14:xfrm>
          </p:contentPart>
        </mc:Choice>
        <mc:Fallback xmlns="">
          <p:pic>
            <p:nvPicPr>
              <p:cNvPr id="20" name="Ink 19">
                <a:extLst>
                  <a:ext uri="{FF2B5EF4-FFF2-40B4-BE49-F238E27FC236}">
                    <a16:creationId xmlns:a16="http://schemas.microsoft.com/office/drawing/2014/main" id="{69F40F71-C276-A1DD-6F91-A1AADE724D6B}"/>
                  </a:ext>
                </a:extLst>
              </p:cNvPr>
              <p:cNvPicPr/>
              <p:nvPr/>
            </p:nvPicPr>
            <p:blipFill>
              <a:blip r:embed="rId30"/>
              <a:stretch>
                <a:fillRect/>
              </a:stretch>
            </p:blipFill>
            <p:spPr>
              <a:xfrm>
                <a:off x="13911048" y="2357232"/>
                <a:ext cx="669600" cy="3600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15865972" y="-1942437"/>
            <a:ext cx="6879800" cy="7085937"/>
          </a:xfrm>
          <a:custGeom>
            <a:avLst/>
            <a:gdLst/>
            <a:ahLst/>
            <a:cxnLst/>
            <a:rect l="l" t="t" r="r" b="b"/>
            <a:pathLst>
              <a:path w="6879800" h="7085937">
                <a:moveTo>
                  <a:pt x="0" y="0"/>
                </a:moveTo>
                <a:lnTo>
                  <a:pt x="6879800" y="0"/>
                </a:lnTo>
                <a:lnTo>
                  <a:pt x="6879800" y="7085937"/>
                </a:lnTo>
                <a:lnTo>
                  <a:pt x="0" y="7085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581255" y="3314700"/>
            <a:ext cx="5861754" cy="6358905"/>
          </a:xfrm>
          <a:custGeom>
            <a:avLst/>
            <a:gdLst/>
            <a:ahLst/>
            <a:cxnLst/>
            <a:rect l="l" t="t" r="r" b="b"/>
            <a:pathLst>
              <a:path w="5861754" h="6358905">
                <a:moveTo>
                  <a:pt x="0" y="0"/>
                </a:moveTo>
                <a:lnTo>
                  <a:pt x="5861754" y="0"/>
                </a:lnTo>
                <a:lnTo>
                  <a:pt x="5861754" y="6358905"/>
                </a:lnTo>
                <a:lnTo>
                  <a:pt x="0" y="63589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840930" y="5815487"/>
            <a:ext cx="5949511" cy="6127774"/>
          </a:xfrm>
          <a:custGeom>
            <a:avLst/>
            <a:gdLst/>
            <a:ahLst/>
            <a:cxnLst/>
            <a:rect l="l" t="t" r="r" b="b"/>
            <a:pathLst>
              <a:path w="5949511" h="6127774">
                <a:moveTo>
                  <a:pt x="0" y="0"/>
                </a:moveTo>
                <a:lnTo>
                  <a:pt x="5949512" y="0"/>
                </a:lnTo>
                <a:lnTo>
                  <a:pt x="5949512" y="6127774"/>
                </a:lnTo>
                <a:lnTo>
                  <a:pt x="0" y="6127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295400" y="4381500"/>
            <a:ext cx="15544800" cy="1311898"/>
          </a:xfrm>
          <a:prstGeom prst="rect">
            <a:avLst/>
          </a:prstGeom>
        </p:spPr>
        <p:txBody>
          <a:bodyPr wrap="square" lIns="0" tIns="0" rIns="0" bIns="0" rtlCol="0" anchor="t">
            <a:spAutoFit/>
          </a:bodyPr>
          <a:lstStyle/>
          <a:p>
            <a:pPr algn="ctr">
              <a:lnSpc>
                <a:spcPts val="9785"/>
              </a:lnSpc>
            </a:pPr>
            <a:r>
              <a:rPr lang="en-US" sz="9600" dirty="0">
                <a:solidFill>
                  <a:srgbClr val="000000"/>
                </a:solidFill>
                <a:latin typeface="Anantason"/>
              </a:rPr>
              <a:t>Conclusion</a:t>
            </a:r>
          </a:p>
        </p:txBody>
      </p:sp>
    </p:spTree>
    <p:extLst>
      <p:ext uri="{BB962C8B-B14F-4D97-AF65-F5344CB8AC3E}">
        <p14:creationId xmlns:p14="http://schemas.microsoft.com/office/powerpoint/2010/main" val="1650737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43000" y="531107"/>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5607001-BEB9-8D21-F60F-363F63AA52DD}"/>
                  </a:ext>
                </a:extLst>
              </p14:cNvPr>
              <p14:cNvContentPartPr/>
              <p14:nvPr/>
            </p14:nvContentPartPr>
            <p14:xfrm>
              <a:off x="5269840" y="837800"/>
              <a:ext cx="360" cy="360"/>
            </p14:xfrm>
          </p:contentPart>
        </mc:Choice>
        <mc:Fallback xmlns="">
          <p:pic>
            <p:nvPicPr>
              <p:cNvPr id="3" name="Ink 2">
                <a:extLst>
                  <a:ext uri="{FF2B5EF4-FFF2-40B4-BE49-F238E27FC236}">
                    <a16:creationId xmlns:a16="http://schemas.microsoft.com/office/drawing/2014/main" id="{15607001-BEB9-8D21-F60F-363F63AA52DD}"/>
                  </a:ext>
                </a:extLst>
              </p:cNvPr>
              <p:cNvPicPr/>
              <p:nvPr/>
            </p:nvPicPr>
            <p:blipFill>
              <a:blip r:embed="rId6"/>
              <a:stretch>
                <a:fillRect/>
              </a:stretch>
            </p:blipFill>
            <p:spPr>
              <a:xfrm>
                <a:off x="5251840" y="8198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69F40F71-C276-A1DD-6F91-A1AADE724D6B}"/>
                  </a:ext>
                </a:extLst>
              </p14:cNvPr>
              <p14:cNvContentPartPr/>
              <p14:nvPr/>
            </p14:nvContentPartPr>
            <p14:xfrm>
              <a:off x="13929048" y="2375232"/>
              <a:ext cx="633960" cy="360"/>
            </p14:xfrm>
          </p:contentPart>
        </mc:Choice>
        <mc:Fallback xmlns="">
          <p:pic>
            <p:nvPicPr>
              <p:cNvPr id="20" name="Ink 19">
                <a:extLst>
                  <a:ext uri="{FF2B5EF4-FFF2-40B4-BE49-F238E27FC236}">
                    <a16:creationId xmlns:a16="http://schemas.microsoft.com/office/drawing/2014/main" id="{69F40F71-C276-A1DD-6F91-A1AADE724D6B}"/>
                  </a:ext>
                </a:extLst>
              </p:cNvPr>
              <p:cNvPicPr/>
              <p:nvPr/>
            </p:nvPicPr>
            <p:blipFill>
              <a:blip r:embed="rId8"/>
              <a:stretch>
                <a:fillRect/>
              </a:stretch>
            </p:blipFill>
            <p:spPr>
              <a:xfrm>
                <a:off x="13911048" y="2357232"/>
                <a:ext cx="669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B94075E-1DF3-9466-E48D-F91D33617D54}"/>
                  </a:ext>
                </a:extLst>
              </p14:cNvPr>
              <p14:cNvContentPartPr/>
              <p14:nvPr/>
            </p14:nvContentPartPr>
            <p14:xfrm>
              <a:off x="3056094" y="6563190"/>
              <a:ext cx="360" cy="360"/>
            </p14:xfrm>
          </p:contentPart>
        </mc:Choice>
        <mc:Fallback xmlns="">
          <p:pic>
            <p:nvPicPr>
              <p:cNvPr id="9" name="Ink 8">
                <a:extLst>
                  <a:ext uri="{FF2B5EF4-FFF2-40B4-BE49-F238E27FC236}">
                    <a16:creationId xmlns:a16="http://schemas.microsoft.com/office/drawing/2014/main" id="{9B94075E-1DF3-9466-E48D-F91D33617D54}"/>
                  </a:ext>
                </a:extLst>
              </p:cNvPr>
              <p:cNvPicPr/>
              <p:nvPr/>
            </p:nvPicPr>
            <p:blipFill>
              <a:blip r:embed="rId10"/>
              <a:stretch>
                <a:fillRect/>
              </a:stretch>
            </p:blipFill>
            <p:spPr>
              <a:xfrm>
                <a:off x="3038094" y="654519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60037D9-6AF9-F258-8534-49E378427F04}"/>
                  </a:ext>
                </a:extLst>
              </p14:cNvPr>
              <p14:cNvContentPartPr/>
              <p14:nvPr/>
            </p14:nvContentPartPr>
            <p14:xfrm>
              <a:off x="4283334" y="5360790"/>
              <a:ext cx="360" cy="360"/>
            </p14:xfrm>
          </p:contentPart>
        </mc:Choice>
        <mc:Fallback xmlns="">
          <p:pic>
            <p:nvPicPr>
              <p:cNvPr id="12" name="Ink 11">
                <a:extLst>
                  <a:ext uri="{FF2B5EF4-FFF2-40B4-BE49-F238E27FC236}">
                    <a16:creationId xmlns:a16="http://schemas.microsoft.com/office/drawing/2014/main" id="{960037D9-6AF9-F258-8534-49E378427F04}"/>
                  </a:ext>
                </a:extLst>
              </p:cNvPr>
              <p:cNvPicPr/>
              <p:nvPr/>
            </p:nvPicPr>
            <p:blipFill>
              <a:blip r:embed="rId10"/>
              <a:stretch>
                <a:fillRect/>
              </a:stretch>
            </p:blipFill>
            <p:spPr>
              <a:xfrm>
                <a:off x="4265334" y="5342790"/>
                <a:ext cx="36000" cy="36000"/>
              </a:xfrm>
              <a:prstGeom prst="rect">
                <a:avLst/>
              </a:prstGeom>
            </p:spPr>
          </p:pic>
        </mc:Fallback>
      </mc:AlternateContent>
      <p:sp>
        <p:nvSpPr>
          <p:cNvPr id="18" name="TextBox 8">
            <a:extLst>
              <a:ext uri="{FF2B5EF4-FFF2-40B4-BE49-F238E27FC236}">
                <a16:creationId xmlns:a16="http://schemas.microsoft.com/office/drawing/2014/main" id="{020AB76F-BAB8-B468-660F-42075F462F77}"/>
              </a:ext>
            </a:extLst>
          </p:cNvPr>
          <p:cNvSpPr txBox="1"/>
          <p:nvPr/>
        </p:nvSpPr>
        <p:spPr>
          <a:xfrm>
            <a:off x="572040" y="1175028"/>
            <a:ext cx="17143920" cy="7386638"/>
          </a:xfrm>
          <a:prstGeom prst="rect">
            <a:avLst/>
          </a:prstGeom>
        </p:spPr>
        <p:txBody>
          <a:bodyPr wrap="square" lIns="0" tIns="0" rIns="0" bIns="0" rtlCol="0" anchor="t">
            <a:spAutoFit/>
          </a:bodyPr>
          <a:lstStyle/>
          <a:p>
            <a:pPr algn="l">
              <a:buFont typeface="Arial" panose="020B0604020202020204" pitchFamily="34" charset="0"/>
              <a:buChar char="•"/>
            </a:pPr>
            <a:r>
              <a:rPr lang="en-US" sz="3200" b="0" i="0" dirty="0">
                <a:effectLst/>
                <a:latin typeface="Anantason" panose="020B0604020202020204" charset="-34"/>
                <a:cs typeface="Anantason" panose="020B0604020202020204" charset="-34"/>
              </a:rPr>
              <a:t>The paper presents a model for assembly processes and proposes a probabilistic inference algorithm.</a:t>
            </a:r>
          </a:p>
          <a:p>
            <a:pPr algn="l">
              <a:buFont typeface="Arial" panose="020B0604020202020204" pitchFamily="34" charset="0"/>
              <a:buChar char="•"/>
            </a:pPr>
            <a:r>
              <a:rPr lang="en-US" sz="3200" b="0" i="0" dirty="0">
                <a:effectLst/>
                <a:latin typeface="Anantason" panose="020B0604020202020204" charset="-34"/>
                <a:cs typeface="Anantason" panose="020B0604020202020204" charset="-34"/>
              </a:rPr>
              <a:t>The model is applied to parsing a block construction task and evaluated on two datasets: one controlled and one consisting of unconstrained data from child behavioral experiments.</a:t>
            </a:r>
          </a:p>
          <a:p>
            <a:pPr algn="l">
              <a:buFont typeface="Arial" panose="020B0604020202020204" pitchFamily="34" charset="0"/>
              <a:buChar char="•"/>
            </a:pPr>
            <a:r>
              <a:rPr lang="en-US" sz="3200" b="0" i="0" dirty="0">
                <a:effectLst/>
                <a:latin typeface="Anantason" panose="020B0604020202020204" charset="-34"/>
                <a:cs typeface="Anantason" panose="020B0604020202020204" charset="-34"/>
              </a:rPr>
              <a:t>The system performs exceptionally well when data conditions align with the modeling assumptions and still produces sensible results under more challenging data conditions.</a:t>
            </a:r>
          </a:p>
          <a:p>
            <a:pPr algn="l">
              <a:buFont typeface="Arial" panose="020B0604020202020204" pitchFamily="34" charset="0"/>
              <a:buChar char="•"/>
            </a:pPr>
            <a:r>
              <a:rPr lang="en-US" sz="3200" b="0" i="0" dirty="0">
                <a:effectLst/>
                <a:latin typeface="Anantason" panose="020B0604020202020204" charset="-34"/>
                <a:cs typeface="Anantason" panose="020B0604020202020204" charset="-34"/>
              </a:rPr>
              <a:t>The findings suggest new research opportunities in fine-grained action recognition and occlusion-robust computer vision. </a:t>
            </a:r>
          </a:p>
          <a:p>
            <a:pPr algn="l">
              <a:buFont typeface="Arial" panose="020B0604020202020204" pitchFamily="34" charset="0"/>
              <a:buChar char="•"/>
            </a:pPr>
            <a:r>
              <a:rPr lang="en-US" sz="3200" b="0" i="0" dirty="0">
                <a:effectLst/>
                <a:latin typeface="Anantason" panose="020B0604020202020204" charset="-34"/>
                <a:cs typeface="Anantason" panose="020B0604020202020204" charset="-34"/>
              </a:rPr>
              <a:t>The results depend on manually identified keyframes per state, but future work can explore reconstructing the model image using information from multiple consecutive frames and reducing reliance on manual keyframe extraction for autonomous systems.</a:t>
            </a:r>
          </a:p>
          <a:p>
            <a:pPr algn="l">
              <a:buFont typeface="Arial" panose="020B0604020202020204" pitchFamily="34" charset="0"/>
              <a:buChar char="•"/>
            </a:pPr>
            <a:r>
              <a:rPr lang="en-US" sz="3200" b="0" i="0" dirty="0">
                <a:effectLst/>
                <a:latin typeface="Anantason" panose="020B0604020202020204" charset="-34"/>
                <a:cs typeface="Anantason" panose="020B0604020202020204" charset="-34"/>
              </a:rPr>
              <a:t>The datasets multiple modalities offer the potential for exploring RGBD + IMU data fusion techniques.</a:t>
            </a:r>
          </a:p>
          <a:p>
            <a:pPr algn="l">
              <a:buFont typeface="Arial" panose="020B0604020202020204" pitchFamily="34" charset="0"/>
              <a:buChar char="•"/>
            </a:pPr>
            <a:r>
              <a:rPr lang="en-US" sz="3200" b="0" i="0" dirty="0">
                <a:effectLst/>
                <a:latin typeface="Anantason" panose="020B0604020202020204" charset="-34"/>
                <a:cs typeface="Anantason" panose="020B0604020202020204" charset="-34"/>
              </a:rPr>
              <a:t>IMU signals can be used as input for the action recognition system or to improve template registration by deriving orientation estimates from the IMU signals.</a:t>
            </a:r>
          </a:p>
        </p:txBody>
      </p:sp>
    </p:spTree>
    <p:extLst>
      <p:ext uri="{BB962C8B-B14F-4D97-AF65-F5344CB8AC3E}">
        <p14:creationId xmlns:p14="http://schemas.microsoft.com/office/powerpoint/2010/main" val="64754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0" y="0"/>
            <a:ext cx="18288000" cy="10287000"/>
          </a:xfrm>
          <a:prstGeom prst="rect">
            <a:avLst/>
          </a:prstGeom>
        </p:spPr>
      </p:pic>
      <p:sp>
        <p:nvSpPr>
          <p:cNvPr id="3" name="TextBox 3"/>
          <p:cNvSpPr txBox="1"/>
          <p:nvPr/>
        </p:nvSpPr>
        <p:spPr>
          <a:xfrm>
            <a:off x="266700" y="1409700"/>
            <a:ext cx="17754600" cy="319959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Recalling the Outcomes of Research Paper</a:t>
            </a:r>
          </a:p>
        </p:txBody>
      </p:sp>
      <p:sp>
        <p:nvSpPr>
          <p:cNvPr id="6" name="TextBox 5">
            <a:extLst>
              <a:ext uri="{FF2B5EF4-FFF2-40B4-BE49-F238E27FC236}">
                <a16:creationId xmlns:a16="http://schemas.microsoft.com/office/drawing/2014/main" id="{D04208B5-F8DC-6E67-38D5-BA6D87F6A46A}"/>
              </a:ext>
            </a:extLst>
          </p:cNvPr>
          <p:cNvSpPr txBox="1"/>
          <p:nvPr/>
        </p:nvSpPr>
        <p:spPr>
          <a:xfrm>
            <a:off x="1752600" y="5143500"/>
            <a:ext cx="14858999" cy="1754326"/>
          </a:xfrm>
          <a:prstGeom prst="rect">
            <a:avLst/>
          </a:prstGeom>
          <a:noFill/>
        </p:spPr>
        <p:txBody>
          <a:bodyPr wrap="square" rtlCol="0">
            <a:spAutoFit/>
          </a:bodyPr>
          <a:lstStyle/>
          <a:p>
            <a:r>
              <a:rPr lang="en-US" sz="5400" dirty="0"/>
              <a:t>Characterizing spatial construction processes: Toward computational tools to understand cognition </a:t>
            </a:r>
            <a:endParaRPr lang="en-IN" sz="5400" dirty="0"/>
          </a:p>
        </p:txBody>
      </p:sp>
    </p:spTree>
    <p:extLst>
      <p:ext uri="{BB962C8B-B14F-4D97-AF65-F5344CB8AC3E}">
        <p14:creationId xmlns:p14="http://schemas.microsoft.com/office/powerpoint/2010/main" val="4286390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76700" y="-1"/>
            <a:ext cx="7116100" cy="10287001"/>
          </a:xfrm>
          <a:custGeom>
            <a:avLst/>
            <a:gdLst/>
            <a:ahLst/>
            <a:cxnLst/>
            <a:rect l="l" t="t" r="r" b="b"/>
            <a:pathLst>
              <a:path w="9877836" h="13326519">
                <a:moveTo>
                  <a:pt x="0" y="0"/>
                </a:moveTo>
                <a:lnTo>
                  <a:pt x="9877836" y="0"/>
                </a:lnTo>
                <a:lnTo>
                  <a:pt x="9877836" y="13326519"/>
                </a:lnTo>
                <a:lnTo>
                  <a:pt x="0" y="13326519"/>
                </a:lnTo>
                <a:lnTo>
                  <a:pt x="0" y="0"/>
                </a:lnTo>
                <a:close/>
              </a:path>
            </a:pathLst>
          </a:custGeom>
          <a:blipFill>
            <a:blip r:embed="rId3">
              <a:extLst>
                <a:ext uri="{96DAC541-7B7A-43D3-8B79-37D633B846F1}">
                  <asvg:svgBlip xmlns:asvg="http://schemas.microsoft.com/office/drawing/2016/SVG/main" r:embed="rId4"/>
                </a:ext>
              </a:extLst>
            </a:blip>
            <a:stretch>
              <a:fillRect l="-34255" t="-2494"/>
            </a:stretch>
          </a:blipFill>
        </p:spPr>
      </p:sp>
      <p:grpSp>
        <p:nvGrpSpPr>
          <p:cNvPr id="3" name="Group 3"/>
          <p:cNvGrpSpPr/>
          <p:nvPr/>
        </p:nvGrpSpPr>
        <p:grpSpPr>
          <a:xfrm>
            <a:off x="11476700" y="241054"/>
            <a:ext cx="6811300" cy="4147042"/>
            <a:chOff x="0" y="0"/>
            <a:chExt cx="9081734" cy="5529390"/>
          </a:xfrm>
        </p:grpSpPr>
        <p:pic>
          <p:nvPicPr>
            <p:cNvPr id="4" name="Picture 4"/>
            <p:cNvPicPr>
              <a:picLocks noChangeAspect="1"/>
            </p:cNvPicPr>
            <p:nvPr/>
          </p:nvPicPr>
          <p:blipFill>
            <a:blip r:embed="rId5"/>
            <a:srcRect l="2163" r="2163"/>
            <a:stretch>
              <a:fillRect/>
            </a:stretch>
          </p:blipFill>
          <p:spPr>
            <a:xfrm>
              <a:off x="0" y="0"/>
              <a:ext cx="9081734" cy="5529390"/>
            </a:xfrm>
            <a:prstGeom prst="rect">
              <a:avLst/>
            </a:prstGeom>
          </p:spPr>
        </p:pic>
      </p:grpSp>
      <p:sp>
        <p:nvSpPr>
          <p:cNvPr id="5" name="Freeform 5"/>
          <p:cNvSpPr/>
          <p:nvPr/>
        </p:nvSpPr>
        <p:spPr>
          <a:xfrm>
            <a:off x="1028700" y="3239138"/>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28700" y="4900865"/>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8700" y="7509084"/>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2614325" y="4797734"/>
            <a:ext cx="4536050" cy="5422701"/>
          </a:xfrm>
          <a:custGeom>
            <a:avLst/>
            <a:gdLst/>
            <a:ahLst/>
            <a:cxnLst/>
            <a:rect l="l" t="t" r="r" b="b"/>
            <a:pathLst>
              <a:path w="4536050" h="5422701">
                <a:moveTo>
                  <a:pt x="0" y="0"/>
                </a:moveTo>
                <a:lnTo>
                  <a:pt x="4536050" y="0"/>
                </a:lnTo>
                <a:lnTo>
                  <a:pt x="4536050" y="5422701"/>
                </a:lnTo>
                <a:lnTo>
                  <a:pt x="0" y="5422701"/>
                </a:lnTo>
                <a:lnTo>
                  <a:pt x="0" y="0"/>
                </a:lnTo>
                <a:close/>
              </a:path>
            </a:pathLst>
          </a:custGeom>
          <a:blipFill>
            <a:blip r:embed="rId12"/>
            <a:stretch>
              <a:fillRect r="-4848"/>
            </a:stretch>
          </a:blipFill>
        </p:spPr>
      </p:sp>
      <p:sp>
        <p:nvSpPr>
          <p:cNvPr id="10" name="Freeform 10"/>
          <p:cNvSpPr/>
          <p:nvPr/>
        </p:nvSpPr>
        <p:spPr>
          <a:xfrm>
            <a:off x="0" y="9584719"/>
            <a:ext cx="2493100" cy="719119"/>
          </a:xfrm>
          <a:custGeom>
            <a:avLst/>
            <a:gdLst/>
            <a:ahLst/>
            <a:cxnLst/>
            <a:rect l="l" t="t" r="r" b="b"/>
            <a:pathLst>
              <a:path w="656619" h="189398">
                <a:moveTo>
                  <a:pt x="93160" y="0"/>
                </a:moveTo>
                <a:lnTo>
                  <a:pt x="563459" y="0"/>
                </a:lnTo>
                <a:cubicBezTo>
                  <a:pt x="588166" y="0"/>
                  <a:pt x="611862" y="9815"/>
                  <a:pt x="629333" y="27286"/>
                </a:cubicBezTo>
                <a:cubicBezTo>
                  <a:pt x="646804" y="44757"/>
                  <a:pt x="656619" y="68453"/>
                  <a:pt x="656619" y="93160"/>
                </a:cubicBezTo>
                <a:lnTo>
                  <a:pt x="656619" y="96237"/>
                </a:lnTo>
                <a:cubicBezTo>
                  <a:pt x="656619" y="147688"/>
                  <a:pt x="614910" y="189398"/>
                  <a:pt x="563459" y="189398"/>
                </a:cubicBezTo>
                <a:lnTo>
                  <a:pt x="93160" y="189398"/>
                </a:lnTo>
                <a:cubicBezTo>
                  <a:pt x="41709" y="189398"/>
                  <a:pt x="0" y="147688"/>
                  <a:pt x="0" y="96237"/>
                </a:cubicBezTo>
                <a:lnTo>
                  <a:pt x="0" y="93160"/>
                </a:lnTo>
                <a:cubicBezTo>
                  <a:pt x="0" y="41709"/>
                  <a:pt x="41709" y="0"/>
                  <a:pt x="93160" y="0"/>
                </a:cubicBezTo>
                <a:close/>
              </a:path>
            </a:pathLst>
          </a:custGeom>
          <a:solidFill>
            <a:srgbClr val="FFFFFF"/>
          </a:solidFill>
          <a:ln>
            <a:noFill/>
          </a:ln>
        </p:spPr>
      </p:sp>
      <p:sp>
        <p:nvSpPr>
          <p:cNvPr id="12" name="TextBox 12"/>
          <p:cNvSpPr txBox="1"/>
          <p:nvPr/>
        </p:nvSpPr>
        <p:spPr>
          <a:xfrm>
            <a:off x="1028700" y="1038225"/>
            <a:ext cx="7878358" cy="1308050"/>
          </a:xfrm>
          <a:prstGeom prst="rect">
            <a:avLst/>
          </a:prstGeom>
        </p:spPr>
        <p:txBody>
          <a:bodyPr lIns="0" tIns="0" rIns="0" bIns="0" rtlCol="0" anchor="t">
            <a:spAutoFit/>
          </a:bodyPr>
          <a:lstStyle/>
          <a:p>
            <a:pPr>
              <a:lnSpc>
                <a:spcPts val="10199"/>
              </a:lnSpc>
            </a:pPr>
            <a:r>
              <a:rPr lang="en-US" sz="8499" dirty="0">
                <a:solidFill>
                  <a:srgbClr val="000000"/>
                </a:solidFill>
                <a:latin typeface="Anantason"/>
              </a:rPr>
              <a:t>Procedure</a:t>
            </a:r>
          </a:p>
        </p:txBody>
      </p:sp>
      <p:grpSp>
        <p:nvGrpSpPr>
          <p:cNvPr id="13" name="Group 13"/>
          <p:cNvGrpSpPr/>
          <p:nvPr/>
        </p:nvGrpSpPr>
        <p:grpSpPr>
          <a:xfrm>
            <a:off x="2159518" y="3052226"/>
            <a:ext cx="7677632" cy="1027885"/>
            <a:chOff x="0" y="0"/>
            <a:chExt cx="10236843" cy="1370513"/>
          </a:xfrm>
        </p:grpSpPr>
        <p:sp>
          <p:nvSpPr>
            <p:cNvPr id="14" name="TextBox 14"/>
            <p:cNvSpPr txBox="1"/>
            <p:nvPr/>
          </p:nvSpPr>
          <p:spPr>
            <a:xfrm>
              <a:off x="0" y="9525"/>
              <a:ext cx="10236843"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Anantason"/>
                </a:rPr>
                <a:t>Participants</a:t>
              </a:r>
            </a:p>
          </p:txBody>
        </p:sp>
        <p:sp>
          <p:nvSpPr>
            <p:cNvPr id="15" name="TextBox 15"/>
            <p:cNvSpPr txBox="1"/>
            <p:nvPr/>
          </p:nvSpPr>
          <p:spPr>
            <a:xfrm>
              <a:off x="0" y="845368"/>
              <a:ext cx="10236843" cy="525145"/>
            </a:xfrm>
            <a:prstGeom prst="rect">
              <a:avLst/>
            </a:prstGeom>
          </p:spPr>
          <p:txBody>
            <a:bodyPr lIns="0" tIns="0" rIns="0" bIns="0" rtlCol="0" anchor="t">
              <a:spAutoFit/>
            </a:bodyPr>
            <a:lstStyle/>
            <a:p>
              <a:pPr>
                <a:lnSpc>
                  <a:spcPts val="3359"/>
                </a:lnSpc>
              </a:pPr>
              <a:r>
                <a:rPr lang="en-US" sz="2399">
                  <a:solidFill>
                    <a:srgbClr val="000000"/>
                  </a:solidFill>
                  <a:latin typeface="Muli Regular"/>
                </a:rPr>
                <a:t>27 healthy adults 18-53 years old (M = 21;4, SD = 6;6)</a:t>
              </a:r>
            </a:p>
          </p:txBody>
        </p:sp>
      </p:grpSp>
      <p:grpSp>
        <p:nvGrpSpPr>
          <p:cNvPr id="16" name="Group 16"/>
          <p:cNvGrpSpPr/>
          <p:nvPr/>
        </p:nvGrpSpPr>
        <p:grpSpPr>
          <a:xfrm>
            <a:off x="2159518" y="4900865"/>
            <a:ext cx="7677632" cy="2285185"/>
            <a:chOff x="0" y="0"/>
            <a:chExt cx="10236843" cy="3046913"/>
          </a:xfrm>
        </p:grpSpPr>
        <p:sp>
          <p:nvSpPr>
            <p:cNvPr id="17" name="TextBox 17"/>
            <p:cNvSpPr txBox="1"/>
            <p:nvPr/>
          </p:nvSpPr>
          <p:spPr>
            <a:xfrm>
              <a:off x="0" y="9525"/>
              <a:ext cx="10236843"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Anantason"/>
                </a:rPr>
                <a:t>Materials</a:t>
              </a:r>
            </a:p>
          </p:txBody>
        </p:sp>
        <p:sp>
          <p:nvSpPr>
            <p:cNvPr id="18" name="TextBox 18"/>
            <p:cNvSpPr txBox="1"/>
            <p:nvPr/>
          </p:nvSpPr>
          <p:spPr>
            <a:xfrm>
              <a:off x="0" y="845368"/>
              <a:ext cx="10236843" cy="220154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000000"/>
                  </a:solidFill>
                  <a:latin typeface="Muli Regular"/>
                </a:rPr>
                <a:t>Duplo™ blocks were used for the construction copy task.</a:t>
              </a:r>
            </a:p>
            <a:p>
              <a:pPr marL="518160" lvl="1" indent="-259080">
                <a:lnSpc>
                  <a:spcPts val="3359"/>
                </a:lnSpc>
                <a:buFont typeface="Arial"/>
                <a:buChar char="•"/>
              </a:pPr>
              <a:r>
                <a:rPr lang="en-US" sz="2399">
                  <a:solidFill>
                    <a:srgbClr val="000000"/>
                  </a:solidFill>
                  <a:latin typeface="Muli Regular"/>
                </a:rPr>
                <a:t>PrimeSense Carmine RGBD camera mounted in an overhead configuration to record participants.</a:t>
              </a:r>
            </a:p>
          </p:txBody>
        </p:sp>
      </p:grpSp>
      <p:grpSp>
        <p:nvGrpSpPr>
          <p:cNvPr id="19" name="Group 19"/>
          <p:cNvGrpSpPr/>
          <p:nvPr/>
        </p:nvGrpSpPr>
        <p:grpSpPr>
          <a:xfrm>
            <a:off x="2159518" y="7509084"/>
            <a:ext cx="7677632" cy="1866085"/>
            <a:chOff x="0" y="0"/>
            <a:chExt cx="10236843" cy="2488113"/>
          </a:xfrm>
        </p:grpSpPr>
        <p:sp>
          <p:nvSpPr>
            <p:cNvPr id="20" name="TextBox 20"/>
            <p:cNvSpPr txBox="1"/>
            <p:nvPr/>
          </p:nvSpPr>
          <p:spPr>
            <a:xfrm>
              <a:off x="0" y="9525"/>
              <a:ext cx="10236843"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Anantason"/>
                </a:rPr>
                <a:t>Assigned Work</a:t>
              </a:r>
            </a:p>
          </p:txBody>
        </p:sp>
        <p:sp>
          <p:nvSpPr>
            <p:cNvPr id="21" name="TextBox 21"/>
            <p:cNvSpPr txBox="1"/>
            <p:nvPr/>
          </p:nvSpPr>
          <p:spPr>
            <a:xfrm>
              <a:off x="0" y="845368"/>
              <a:ext cx="10236843" cy="1642745"/>
            </a:xfrm>
            <a:prstGeom prst="rect">
              <a:avLst/>
            </a:prstGeom>
          </p:spPr>
          <p:txBody>
            <a:bodyPr lIns="0" tIns="0" rIns="0" bIns="0" rtlCol="0" anchor="t">
              <a:spAutoFit/>
            </a:bodyPr>
            <a:lstStyle/>
            <a:p>
              <a:pPr>
                <a:lnSpc>
                  <a:spcPts val="3359"/>
                </a:lnSpc>
              </a:pPr>
              <a:r>
                <a:rPr lang="en-US" sz="2399">
                  <a:solidFill>
                    <a:srgbClr val="000000"/>
                  </a:solidFill>
                  <a:latin typeface="Muli Regular"/>
                </a:rPr>
                <a:t>Participants were asked to copy six different block models of varying sizes, each consisting of 4,6, or 8 blocks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C1D47974-335A-F801-5F1A-496B037D0DA3}"/>
              </a:ext>
            </a:extLst>
          </p:cNvPr>
          <p:cNvGrpSpPr/>
          <p:nvPr/>
        </p:nvGrpSpPr>
        <p:grpSpPr>
          <a:xfrm>
            <a:off x="3810000" y="1828800"/>
            <a:ext cx="9525000" cy="8458200"/>
            <a:chOff x="0" y="0"/>
            <a:chExt cx="9081734" cy="7531408"/>
          </a:xfrm>
        </p:grpSpPr>
        <p:pic>
          <p:nvPicPr>
            <p:cNvPr id="3" name="Picture 9">
              <a:extLst>
                <a:ext uri="{FF2B5EF4-FFF2-40B4-BE49-F238E27FC236}">
                  <a16:creationId xmlns:a16="http://schemas.microsoft.com/office/drawing/2014/main" id="{A31A0ADF-163D-C342-45B2-39AD658456FA}"/>
                </a:ext>
              </a:extLst>
            </p:cNvPr>
            <p:cNvPicPr>
              <a:picLocks noChangeAspect="1"/>
            </p:cNvPicPr>
            <p:nvPr/>
          </p:nvPicPr>
          <p:blipFill>
            <a:blip r:embed="rId2"/>
            <a:srcRect t="4823" b="4823"/>
            <a:stretch>
              <a:fillRect/>
            </a:stretch>
          </p:blipFill>
          <p:spPr>
            <a:xfrm>
              <a:off x="0" y="0"/>
              <a:ext cx="9081734" cy="7531408"/>
            </a:xfrm>
            <a:prstGeom prst="rect">
              <a:avLst/>
            </a:prstGeom>
          </p:spPr>
        </p:pic>
      </p:grpSp>
      <p:sp>
        <p:nvSpPr>
          <p:cNvPr id="4" name="TextBox 12">
            <a:extLst>
              <a:ext uri="{FF2B5EF4-FFF2-40B4-BE49-F238E27FC236}">
                <a16:creationId xmlns:a16="http://schemas.microsoft.com/office/drawing/2014/main" id="{8D6A454B-B516-E0E3-12B4-1168E7787CB1}"/>
              </a:ext>
            </a:extLst>
          </p:cNvPr>
          <p:cNvSpPr txBox="1"/>
          <p:nvPr/>
        </p:nvSpPr>
        <p:spPr>
          <a:xfrm>
            <a:off x="7239000" y="571500"/>
            <a:ext cx="3276600" cy="1308050"/>
          </a:xfrm>
          <a:prstGeom prst="rect">
            <a:avLst/>
          </a:prstGeom>
        </p:spPr>
        <p:txBody>
          <a:bodyPr wrap="square" lIns="0" tIns="0" rIns="0" bIns="0" rtlCol="0" anchor="t">
            <a:spAutoFit/>
          </a:bodyPr>
          <a:lstStyle/>
          <a:p>
            <a:pPr>
              <a:lnSpc>
                <a:spcPts val="10199"/>
              </a:lnSpc>
            </a:pPr>
            <a:r>
              <a:rPr lang="en-US" sz="8499" dirty="0">
                <a:solidFill>
                  <a:srgbClr val="000000"/>
                </a:solidFill>
                <a:latin typeface="Anantason"/>
              </a:rPr>
              <a:t>Result</a:t>
            </a:r>
          </a:p>
        </p:txBody>
      </p:sp>
    </p:spTree>
    <p:extLst>
      <p:ext uri="{BB962C8B-B14F-4D97-AF65-F5344CB8AC3E}">
        <p14:creationId xmlns:p14="http://schemas.microsoft.com/office/powerpoint/2010/main" val="3843370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0" y="0"/>
            <a:ext cx="18288000" cy="10287000"/>
          </a:xfrm>
          <a:prstGeom prst="rect">
            <a:avLst/>
          </a:prstGeom>
        </p:spPr>
      </p:pic>
      <p:sp>
        <p:nvSpPr>
          <p:cNvPr id="3" name="TextBox 3"/>
          <p:cNvSpPr txBox="1"/>
          <p:nvPr/>
        </p:nvSpPr>
        <p:spPr>
          <a:xfrm>
            <a:off x="2836393" y="419100"/>
            <a:ext cx="12615214" cy="1505605"/>
          </a:xfrm>
          <a:prstGeom prst="rect">
            <a:avLst/>
          </a:prstGeom>
        </p:spPr>
        <p:txBody>
          <a:bodyPr wrap="square" lIns="0" tIns="0" rIns="0" bIns="0" rtlCol="0" anchor="t">
            <a:spAutoFit/>
          </a:bodyPr>
          <a:lstStyle/>
          <a:p>
            <a:pPr algn="ctr">
              <a:lnSpc>
                <a:spcPts val="12880"/>
              </a:lnSpc>
            </a:pPr>
            <a:r>
              <a:rPr lang="en-US" sz="8000" dirty="0">
                <a:solidFill>
                  <a:srgbClr val="000000"/>
                </a:solidFill>
                <a:latin typeface="Canva Sans Bold"/>
              </a:rPr>
              <a:t>Overview</a:t>
            </a:r>
          </a:p>
        </p:txBody>
      </p:sp>
      <p:sp>
        <p:nvSpPr>
          <p:cNvPr id="4" name="TextBox 4"/>
          <p:cNvSpPr txBox="1"/>
          <p:nvPr/>
        </p:nvSpPr>
        <p:spPr>
          <a:xfrm>
            <a:off x="0" y="3314700"/>
            <a:ext cx="18288000" cy="3693319"/>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In this paper, a method is being described for performing fine grained structural parsing of time series derived from spatial assemblies.</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So the flow would be:</a:t>
            </a:r>
          </a:p>
          <a:p>
            <a:pPr marL="1191259" lvl="2"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Seeing some related work.</a:t>
            </a:r>
          </a:p>
          <a:p>
            <a:pPr marL="1191259" lvl="2"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Defining a representation for spatial assemblies and an action that modifies them.</a:t>
            </a:r>
          </a:p>
          <a:p>
            <a:pPr marL="1191259" lvl="2"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Deriving a probabilistic model and inference algorithms for assembly processes.</a:t>
            </a:r>
          </a:p>
        </p:txBody>
      </p:sp>
    </p:spTree>
    <p:extLst>
      <p:ext uri="{BB962C8B-B14F-4D97-AF65-F5344CB8AC3E}">
        <p14:creationId xmlns:p14="http://schemas.microsoft.com/office/powerpoint/2010/main" val="1619094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1" y="0"/>
            <a:ext cx="18288000" cy="10287000"/>
          </a:xfrm>
          <a:prstGeom prst="rect">
            <a:avLst/>
          </a:prstGeom>
        </p:spPr>
      </p:pic>
      <p:sp>
        <p:nvSpPr>
          <p:cNvPr id="3" name="Freeform 3"/>
          <p:cNvSpPr/>
          <p:nvPr/>
        </p:nvSpPr>
        <p:spPr>
          <a:xfrm>
            <a:off x="14488840" y="892785"/>
            <a:ext cx="6879800" cy="7085937"/>
          </a:xfrm>
          <a:custGeom>
            <a:avLst/>
            <a:gdLst/>
            <a:ahLst/>
            <a:cxnLst/>
            <a:rect l="l" t="t" r="r" b="b"/>
            <a:pathLst>
              <a:path w="6879800" h="7085937">
                <a:moveTo>
                  <a:pt x="0" y="0"/>
                </a:moveTo>
                <a:lnTo>
                  <a:pt x="6879800" y="0"/>
                </a:lnTo>
                <a:lnTo>
                  <a:pt x="6879800" y="7085937"/>
                </a:lnTo>
                <a:lnTo>
                  <a:pt x="0" y="70859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4" name="Freeform 4"/>
          <p:cNvSpPr/>
          <p:nvPr/>
        </p:nvSpPr>
        <p:spPr>
          <a:xfrm>
            <a:off x="4267200" y="-615101"/>
            <a:ext cx="5861754" cy="6358905"/>
          </a:xfrm>
          <a:custGeom>
            <a:avLst/>
            <a:gdLst/>
            <a:ahLst/>
            <a:cxnLst/>
            <a:rect l="l" t="t" r="r" b="b"/>
            <a:pathLst>
              <a:path w="5861754" h="6358905">
                <a:moveTo>
                  <a:pt x="0" y="0"/>
                </a:moveTo>
                <a:lnTo>
                  <a:pt x="5861754" y="0"/>
                </a:lnTo>
                <a:lnTo>
                  <a:pt x="5861754" y="6358905"/>
                </a:lnTo>
                <a:lnTo>
                  <a:pt x="0" y="6358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78094" y="5769872"/>
            <a:ext cx="5949511" cy="6127774"/>
          </a:xfrm>
          <a:custGeom>
            <a:avLst/>
            <a:gdLst/>
            <a:ahLst/>
            <a:cxnLst/>
            <a:rect l="l" t="t" r="r" b="b"/>
            <a:pathLst>
              <a:path w="5949511" h="6127774">
                <a:moveTo>
                  <a:pt x="0" y="0"/>
                </a:moveTo>
                <a:lnTo>
                  <a:pt x="5949512" y="0"/>
                </a:lnTo>
                <a:lnTo>
                  <a:pt x="5949512" y="6127774"/>
                </a:lnTo>
                <a:lnTo>
                  <a:pt x="0" y="61277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7" name="TextBox 7"/>
          <p:cNvSpPr txBox="1"/>
          <p:nvPr/>
        </p:nvSpPr>
        <p:spPr>
          <a:xfrm>
            <a:off x="514349" y="4435754"/>
            <a:ext cx="17259300" cy="1308050"/>
          </a:xfrm>
          <a:prstGeom prst="rect">
            <a:avLst/>
          </a:prstGeom>
        </p:spPr>
        <p:txBody>
          <a:bodyPr wrap="square" lIns="0" tIns="0" rIns="0" bIns="0" rtlCol="0" anchor="t">
            <a:spAutoFit/>
          </a:bodyPr>
          <a:lstStyle/>
          <a:p>
            <a:pPr algn="ctr">
              <a:lnSpc>
                <a:spcPts val="9785"/>
              </a:lnSpc>
            </a:pPr>
            <a:r>
              <a:rPr lang="en-US" sz="9500" dirty="0">
                <a:solidFill>
                  <a:srgbClr val="000000"/>
                </a:solidFill>
                <a:latin typeface="Anantason"/>
              </a:rPr>
              <a:t>Related 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0" y="0"/>
            <a:ext cx="18288000" cy="10287000"/>
          </a:xfrm>
          <a:prstGeom prst="rect">
            <a:avLst/>
          </a:prstGeom>
        </p:spPr>
      </p:pic>
      <p:sp>
        <p:nvSpPr>
          <p:cNvPr id="4" name="TextBox 4"/>
          <p:cNvSpPr txBox="1"/>
          <p:nvPr/>
        </p:nvSpPr>
        <p:spPr>
          <a:xfrm>
            <a:off x="16042" y="2920246"/>
            <a:ext cx="18288000" cy="3693319"/>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Fine-grained action recognition tasks often involve procedural data, where an agent tries to change the state of an entity to achieve a desired </a:t>
            </a:r>
            <a:r>
              <a:rPr lang="en-US" sz="3399">
                <a:solidFill>
                  <a:srgbClr val="000000"/>
                </a:solidFill>
                <a:latin typeface="Anantason" panose="020B0604020202020204" charset="-34"/>
                <a:cs typeface="Anantason" panose="020B0604020202020204" charset="-34"/>
              </a:rPr>
              <a:t>outcome. </a:t>
            </a:r>
          </a:p>
          <a:p>
            <a:pPr marL="734059" lvl="1" indent="-367030">
              <a:lnSpc>
                <a:spcPts val="4759"/>
              </a:lnSpc>
              <a:buFont typeface="Arial"/>
              <a:buChar char="•"/>
            </a:pPr>
            <a:r>
              <a:rPr lang="en-US" sz="3399">
                <a:solidFill>
                  <a:srgbClr val="000000"/>
                </a:solidFill>
                <a:latin typeface="Anantason" panose="020B0604020202020204" charset="-34"/>
                <a:cs typeface="Anantason" panose="020B0604020202020204" charset="-34"/>
              </a:rPr>
              <a:t>A </a:t>
            </a:r>
            <a:r>
              <a:rPr lang="en-US" sz="3399" dirty="0">
                <a:solidFill>
                  <a:srgbClr val="000000"/>
                </a:solidFill>
                <a:latin typeface="Anantason" panose="020B0604020202020204" charset="-34"/>
                <a:cs typeface="Anantason" panose="020B0604020202020204" charset="-34"/>
              </a:rPr>
              <a:t>recent paper in the natural language processing field uses procedural text data (recipes) to predict state changes caused by actions.</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The approach focuses on parsing state changes over time while also implicitly addressing action recognition in the model.</a:t>
            </a:r>
          </a:p>
        </p:txBody>
      </p:sp>
      <p:sp>
        <p:nvSpPr>
          <p:cNvPr id="5" name="TextBox 4">
            <a:extLst>
              <a:ext uri="{FF2B5EF4-FFF2-40B4-BE49-F238E27FC236}">
                <a16:creationId xmlns:a16="http://schemas.microsoft.com/office/drawing/2014/main" id="{C6FBABF9-4F2F-5219-7688-A98FA7FD032A}"/>
              </a:ext>
            </a:extLst>
          </p:cNvPr>
          <p:cNvSpPr txBox="1"/>
          <p:nvPr/>
        </p:nvSpPr>
        <p:spPr>
          <a:xfrm>
            <a:off x="3225308" y="1333500"/>
            <a:ext cx="11869468" cy="923330"/>
          </a:xfrm>
          <a:prstGeom prst="rect">
            <a:avLst/>
          </a:prstGeom>
          <a:noFill/>
        </p:spPr>
        <p:txBody>
          <a:bodyPr wrap="none" rtlCol="0">
            <a:spAutoFit/>
          </a:bodyPr>
          <a:lstStyle/>
          <a:p>
            <a:r>
              <a:rPr lang="en-US" sz="5400" b="1" dirty="0"/>
              <a:t>Action Recognition from procedural data</a:t>
            </a:r>
            <a:endParaRPr lang="en-IN" sz="5400" b="1" dirty="0"/>
          </a:p>
        </p:txBody>
      </p:sp>
    </p:spTree>
    <p:extLst>
      <p:ext uri="{BB962C8B-B14F-4D97-AF65-F5344CB8AC3E}">
        <p14:creationId xmlns:p14="http://schemas.microsoft.com/office/powerpoint/2010/main" val="400353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433" b="20433"/>
          <a:stretch>
            <a:fillRect/>
          </a:stretch>
        </p:blipFill>
        <p:spPr>
          <a:xfrm>
            <a:off x="0" y="0"/>
            <a:ext cx="18288000" cy="10287000"/>
          </a:xfrm>
          <a:prstGeom prst="rect">
            <a:avLst/>
          </a:prstGeom>
        </p:spPr>
      </p:pic>
      <p:sp>
        <p:nvSpPr>
          <p:cNvPr id="4" name="TextBox 4"/>
          <p:cNvSpPr txBox="1"/>
          <p:nvPr/>
        </p:nvSpPr>
        <p:spPr>
          <a:xfrm>
            <a:off x="4011" y="2691646"/>
            <a:ext cx="18288000" cy="5539978"/>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Recent trends in computer vision and action recognition involve estimating more complex and structured variables, as performance on traditional classification tasks has reached saturation.</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In action recognition, there are models that utilize </a:t>
            </a:r>
            <a:r>
              <a:rPr lang="en-US" sz="3399" dirty="0" err="1">
                <a:solidFill>
                  <a:srgbClr val="000000"/>
                </a:solidFill>
                <a:latin typeface="Anantason" panose="020B0604020202020204" charset="-34"/>
                <a:cs typeface="Anantason" panose="020B0604020202020204" charset="-34"/>
              </a:rPr>
              <a:t>spatio</a:t>
            </a:r>
            <a:r>
              <a:rPr lang="en-US" sz="3399" dirty="0">
                <a:solidFill>
                  <a:srgbClr val="000000"/>
                </a:solidFill>
                <a:latin typeface="Anantason" panose="020B0604020202020204" charset="-34"/>
                <a:cs typeface="Anantason" panose="020B0604020202020204" charset="-34"/>
              </a:rPr>
              <a:t>-temporal graphs to represent human-object interactions, although the descriptions are relatively coarse.</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Some recent work in computer vision focuses on parsing semantic graphs from images, aiming to identify objects, localize them, and estimate relationships between pairs of objects.</a:t>
            </a:r>
          </a:p>
          <a:p>
            <a:pPr marL="734059" lvl="1" indent="-367030">
              <a:lnSpc>
                <a:spcPts val="4759"/>
              </a:lnSpc>
              <a:buFont typeface="Arial"/>
              <a:buChar char="•"/>
            </a:pPr>
            <a:r>
              <a:rPr lang="en-US" sz="3399" dirty="0">
                <a:solidFill>
                  <a:srgbClr val="000000"/>
                </a:solidFill>
                <a:latin typeface="Anantason" panose="020B0604020202020204" charset="-34"/>
                <a:cs typeface="Anantason" panose="020B0604020202020204" charset="-34"/>
              </a:rPr>
              <a:t>Some recent work in computer vision focuses on parsing semantic graphs from images, aiming to identify objects, localize them, and estimate relationships between pairs of objects.</a:t>
            </a:r>
          </a:p>
        </p:txBody>
      </p:sp>
      <p:sp>
        <p:nvSpPr>
          <p:cNvPr id="5" name="TextBox 4">
            <a:extLst>
              <a:ext uri="{FF2B5EF4-FFF2-40B4-BE49-F238E27FC236}">
                <a16:creationId xmlns:a16="http://schemas.microsoft.com/office/drawing/2014/main" id="{C6FBABF9-4F2F-5219-7688-A98FA7FD032A}"/>
              </a:ext>
            </a:extLst>
          </p:cNvPr>
          <p:cNvSpPr txBox="1"/>
          <p:nvPr/>
        </p:nvSpPr>
        <p:spPr>
          <a:xfrm>
            <a:off x="3091413" y="1257300"/>
            <a:ext cx="12105173" cy="923330"/>
          </a:xfrm>
          <a:prstGeom prst="rect">
            <a:avLst/>
          </a:prstGeom>
          <a:noFill/>
        </p:spPr>
        <p:txBody>
          <a:bodyPr wrap="none" rtlCol="0">
            <a:spAutoFit/>
          </a:bodyPr>
          <a:lstStyle/>
          <a:p>
            <a:r>
              <a:rPr lang="en-US" sz="5400" b="1" dirty="0"/>
              <a:t>Fine-grained inference in computer vision</a:t>
            </a:r>
            <a:endParaRPr lang="en-IN" sz="5400" b="1" dirty="0"/>
          </a:p>
        </p:txBody>
      </p:sp>
    </p:spTree>
    <p:extLst>
      <p:ext uri="{BB962C8B-B14F-4D97-AF65-F5344CB8AC3E}">
        <p14:creationId xmlns:p14="http://schemas.microsoft.com/office/powerpoint/2010/main" val="3757335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8261</TotalTime>
  <Words>2827</Words>
  <Application>Microsoft Office PowerPoint</Application>
  <PresentationFormat>Custom</PresentationFormat>
  <Paragraphs>174</Paragraphs>
  <Slides>27</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Calibri</vt:lpstr>
      <vt:lpstr>Arial</vt:lpstr>
      <vt:lpstr>Canva Sans</vt:lpstr>
      <vt:lpstr>Söhne</vt:lpstr>
      <vt:lpstr>Anantason</vt:lpstr>
      <vt:lpstr>Cambria Math</vt:lpstr>
      <vt:lpstr>Cambria</vt:lpstr>
      <vt:lpstr>Canva Sans Bold</vt:lpstr>
      <vt:lpstr>Muli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Charachterizing Spatial Construction Process</dc:title>
  <dc:creator>Aryan</dc:creator>
  <cp:lastModifiedBy>Aryan910 Shrivastav</cp:lastModifiedBy>
  <cp:revision>25</cp:revision>
  <dcterms:created xsi:type="dcterms:W3CDTF">2006-08-16T00:00:00Z</dcterms:created>
  <dcterms:modified xsi:type="dcterms:W3CDTF">2023-08-05T17:25:43Z</dcterms:modified>
  <dc:identifier>DAFmJoV3Bqs</dc:identifier>
</cp:coreProperties>
</file>